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63" r:id="rId4"/>
    <p:sldId id="259" r:id="rId5"/>
    <p:sldId id="260" r:id="rId6"/>
    <p:sldId id="273" r:id="rId7"/>
    <p:sldId id="277" r:id="rId8"/>
    <p:sldId id="274" r:id="rId9"/>
    <p:sldId id="275" r:id="rId10"/>
    <p:sldId id="262" r:id="rId11"/>
    <p:sldId id="264" r:id="rId12"/>
    <p:sldId id="265" r:id="rId13"/>
    <p:sldId id="276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8288000" cy="10287000"/>
  <p:notesSz cx="6858000" cy="9144000"/>
  <p:embeddedFontLst>
    <p:embeddedFont>
      <p:font typeface="Archivo Narrow Bold" panose="020B0604020202020204" charset="0"/>
      <p:regular r:id="rId23"/>
    </p:embeddedFont>
    <p:embeddedFont>
      <p:font typeface="Arimo" panose="020B0604020202020204" charset="0"/>
      <p:regular r:id="rId24"/>
    </p:embeddedFont>
    <p:embeddedFont>
      <p:font typeface="Barlow Condensed" panose="00000506000000000000" pitchFamily="2" charset="0"/>
      <p:regular r:id="rId25"/>
    </p:embeddedFont>
    <p:embeddedFont>
      <p:font typeface="Barlow Condensed Bold" panose="00000806000000000000" charset="0"/>
      <p:regular r:id="rId26"/>
    </p:embeddedFont>
    <p:embeddedFont>
      <p:font typeface="Barlow Condensed Semi-Bold" panose="020B0604020202020204" charset="0"/>
      <p:regular r:id="rId27"/>
    </p:embeddedFont>
    <p:embeddedFont>
      <p:font typeface="DejaVu Sans Bold" panose="020B0604020202020204" charset="0"/>
      <p:regular r:id="rId28"/>
    </p:embeddedFont>
    <p:embeddedFont>
      <p:font typeface="PT Serif Italics" panose="020B0604020202020204" charset="0"/>
      <p:regular r:id="rId29"/>
    </p:embeddedFont>
    <p:embeddedFont>
      <p:font typeface="Source Sans 3" panose="020B0604020202020204" charset="0"/>
      <p:regular r:id="rId30"/>
    </p:embeddedFont>
    <p:embeddedFont>
      <p:font typeface="Source Sans 3 Bold" panose="020B0604020202020204" charset="0"/>
      <p:regular r:id="rId31"/>
    </p:embeddedFont>
    <p:embeddedFont>
      <p:font typeface="Source Sans 3 Italics" panose="020B0604020202020204" charset="0"/>
      <p:regular r:id="rId32"/>
    </p:embeddedFont>
    <p:embeddedFont>
      <p:font typeface="Source Sans 3 Semi-Bold" panose="020B060402020202020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4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Warm open. We're Printforce — your sidekick for print. Today I'll show you how our program becomes a hands-off, recurring revenue stream for you and your accounts.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Establish calm authority. 70+ years, trade-only since 1992, an e-commerce pioneer since 1983. Family-owned, nimble, with the capacity to serve large corporations. We never sell to your customer.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Much more than business cards. Everyday stationery, a full marketing-collateral line, and the print processes and finishes to make any of it premium. All of it can run through the same automated program.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is the whole pitch. Our program is an annuity — set it up once and it runs itself. You reap recurring rewards without administrative effort. It's a foot-in-the-door to large accounts and highly profitable.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how. Jim Marchessault said it in 1984: the secret to efficient order handling is don't handle the order. 95% of our orders arrive electronically. Integration deletes the seven admin tasks entirely.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769B6-803E-BF3E-E17F-95A8CC0C4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492850E-280D-6F95-79D6-C89DE413D03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537B3C-D974-1953-8073-B39F944286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742EF61-C9B1-2614-BDEA-918E4F422C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B536A3-7DAB-EFFB-155E-B182B25A1A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Proof. A healthcare account: web portal, print-on-demand, online templates. Orders submitted electronically by end users, integration eliminates distributor admin, tracking and invoicing automated. $250K+ a year in POD print — worry free.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1C96D5-AC33-216C-F404-E9D748B1A9A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6EE3B-8D64-BEF0-7C97-D19F3E4531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79185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ED9F5-93A3-9949-EBD9-EDDD31066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B3C141-CAD4-B818-803B-194438B7E8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09DF8E-FB95-93AA-9C61-EDA4C648E17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F4F307F-03A5-2C1A-D3C3-8565240829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8968A50-2E97-8AE2-5A26-D0276902AE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Proof. A healthcare account: web portal, print-on-demand, online templates. Orders submitted electronically by end users, integration eliminates distributor admin, tracking and invoicing automated. $250K+ a year in POD print — worry free.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93748E-9681-3294-5E6B-F7FC7076A6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254D8-71B5-0EEB-9D51-034A6D98D1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93041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29BAE-ACDC-95AB-5561-ECE019A18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11FF842-36FD-1A81-AA5D-30EC6398A9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A1123F-4E49-2174-D35C-EE32C7AC0C2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82C33BC-B52F-51BE-4F66-9F24BE5BA4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364DC6E-907D-C9C3-94A5-C156DE0573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Proof. A healthcare account: web portal, print-on-demand, online templates. Orders submitted electronically by end users, integration eliminates distributor admin, tracking and invoicing automated. $250K+ a year in POD print — worry free.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649865-63F1-8B9E-211E-256AFFBCB1D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568245-BF91-9D55-64AC-8038C7B11B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615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Proof. A healthcare account: web portal, print-on-demand, online templates. Orders submitted electronically by end users, integration eliminates distributor admin, tracking and invoicing automated. $250K+ a year in POD print — worry free.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trend that expands the account. Corporations are abandoning warehoused marketing collateral for print-on-demand storefronts — no waste, always current, always on brand. Every one of these products can be automated.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upsell that wins design conversations. Specialty print effects give brands a premium look that captures attention and differentiates. Because they're done digitally, samples cost almost nothing — the customer gets to be part of the design.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48EDE-9B43-A536-02F6-44AE42BC8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77CA54-D61F-7475-C3BB-67B2F62CF7C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F75AAD-E9B6-A69C-899A-587FDCBE4D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51461D7-29AD-40A1-E226-33DE8C47AD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AD72BF6-DD86-A930-5ABB-57A626E8F0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upsell that wins design conversations. Specialty print effects give brands a premium look that captures attention and differentiates. Because they're done digitally, samples cost almost nothing — the customer gets to be part of the design.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2BC2D-7545-05D6-A0E3-46919C3D2DA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4158B-6282-9C70-DE5B-72E257BE4D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902825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safety net. 99.8% accuracy backed by a 14-point checklist and strict QC — corporate identity is protected. Turnaround averages 48 hours, 2-3 days scheduled, and we typically don't charge for rush. Every order is high priority.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Freight is where small orders quietly bleed margin. We offer options from ultra-low-cost single shipments to a flat 2-day air rate anywhere in the U.S. — including Alaska and Hawaii — with zero added fees.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 high-value moment to own. Mergers, acquisitions, logo and identity changes — we help maintain control over stationery so brand recognition stays strong. Hand us a spreadsheet of imprint details and we'll build the orders.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Highly automated and deeply human. Behind every automated order is a small, senior team: an Account Technical Manager for setup and testing, customer service for order questions, and a dedicated order-processing inbox.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Our sharpest tool. Unbranded sample kits showcase our most common products and paper options — now with vertical-market examples. They let a client feel the quality, spark specialty ideas, and see the full range across industries. Hand one over and the conversation shifts from maybe to let's do this.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partnership close. We can only grow if you're selling, so we invest in you: integrating, partnering on new accounts, helping through implementation, earning your business daily, and learning your goals. Then land the testimonial.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The ask. Let's move one customer over to automated print and see the savings firsthand. I'll get you a sample pack if you don't have one, and I'm always glad to meet on a good-fit opportunity. Here's how to reach us.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tore.stationeryorders.com/cIndex.asp?u=demouserbsp&amp;p=1demo2" TargetMode="Externa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hyperlink" Target="https://shop.printforce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hyperlink" Target="https://www.bcsinet.com/wp-content/uploads/HolidayCards-2024.pdf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33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84048" y="0"/>
            <a:ext cx="12703951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 rot="-744862">
            <a:off x="13144223" y="3029539"/>
            <a:ext cx="3400673" cy="3063415"/>
          </a:xfrm>
          <a:custGeom>
            <a:avLst/>
            <a:gdLst/>
            <a:ahLst/>
            <a:cxnLst/>
            <a:rect l="l" t="t" r="r" b="b"/>
            <a:pathLst>
              <a:path w="3400673" h="3063415">
                <a:moveTo>
                  <a:pt x="0" y="0"/>
                </a:moveTo>
                <a:lnTo>
                  <a:pt x="3400673" y="0"/>
                </a:lnTo>
                <a:lnTo>
                  <a:pt x="3400673" y="3063415"/>
                </a:lnTo>
                <a:lnTo>
                  <a:pt x="0" y="30634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0" y="6170140"/>
            <a:ext cx="18288000" cy="4427220"/>
          </a:xfrm>
          <a:custGeom>
            <a:avLst/>
            <a:gdLst/>
            <a:ahLst/>
            <a:cxnLst/>
            <a:rect l="l" t="t" r="r" b="b"/>
            <a:pathLst>
              <a:path w="18288000" h="4427220">
                <a:moveTo>
                  <a:pt x="0" y="0"/>
                </a:moveTo>
                <a:lnTo>
                  <a:pt x="18288000" y="0"/>
                </a:lnTo>
                <a:lnTo>
                  <a:pt x="18288000" y="4427220"/>
                </a:lnTo>
                <a:lnTo>
                  <a:pt x="0" y="44272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6346049" y="4268950"/>
            <a:ext cx="27334351" cy="575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89"/>
              </a:lnSpc>
            </a:pPr>
            <a:r>
              <a:rPr lang="en-US" sz="3420" i="1" spc="136" dirty="0">
                <a:solidFill>
                  <a:srgbClr val="F2DCD8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Helping you Succeed is our Passion.</a:t>
            </a:r>
          </a:p>
        </p:txBody>
      </p:sp>
      <p:sp>
        <p:nvSpPr>
          <p:cNvPr id="33" name="TextBox 17">
            <a:extLst>
              <a:ext uri="{FF2B5EF4-FFF2-40B4-BE49-F238E27FC236}">
                <a16:creationId xmlns:a16="http://schemas.microsoft.com/office/drawing/2014/main" id="{1126C723-230E-CDD8-BBE7-3F49DD1EC159}"/>
              </a:ext>
            </a:extLst>
          </p:cNvPr>
          <p:cNvSpPr txBox="1"/>
          <p:nvPr/>
        </p:nvSpPr>
        <p:spPr>
          <a:xfrm>
            <a:off x="6346050" y="1790700"/>
            <a:ext cx="9296400" cy="21122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98"/>
              </a:lnSpc>
            </a:pPr>
            <a:r>
              <a:rPr lang="en-US" sz="8800" b="1" dirty="0">
                <a:solidFill>
                  <a:srgbClr val="FFFF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STRATEGIC</a:t>
            </a:r>
          </a:p>
          <a:p>
            <a:pPr algn="l">
              <a:lnSpc>
                <a:spcPts val="5098"/>
              </a:lnSpc>
            </a:pPr>
            <a:endParaRPr lang="en-US" sz="8800" b="1" dirty="0">
              <a:solidFill>
                <a:srgbClr val="FFFFFF"/>
              </a:solidFill>
              <a:latin typeface="Archivo Narrow Bold"/>
              <a:ea typeface="Archivo Narrow Bold"/>
              <a:cs typeface="Archivo Narrow Bold"/>
              <a:sym typeface="Archivo Narrow Bold"/>
            </a:endParaRPr>
          </a:p>
          <a:p>
            <a:pPr algn="l">
              <a:lnSpc>
                <a:spcPts val="5098"/>
              </a:lnSpc>
            </a:pPr>
            <a:r>
              <a:rPr lang="en-US" sz="8800" b="1" dirty="0">
                <a:solidFill>
                  <a:srgbClr val="FFFF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PARTNERSHIP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004795A-B457-C4A8-DF1F-A9ACA73AAB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101" y="4533900"/>
            <a:ext cx="3642899" cy="171430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77FA762-F0C0-238C-35CA-A52A65D1E1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26" y="453440"/>
            <a:ext cx="3858674" cy="33184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47750" y="828675"/>
            <a:ext cx="161925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 spc="262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WHO WE ARE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548141"/>
            <a:ext cx="16192500" cy="666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8"/>
              </a:lnSpc>
            </a:pPr>
            <a:r>
              <a:rPr lang="en-US" sz="4950" b="1" dirty="0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MEET PRINTFORCE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47750" y="2362572"/>
            <a:ext cx="11239500" cy="2900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5"/>
              </a:lnSpc>
            </a:pPr>
            <a:r>
              <a:rPr lang="en-US" sz="2550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A corporate stationery manufacturer founded in Granny's basement in 1954 — family-owned, employee-rich, and built around one idea: take the print hassle off your desk. We're </a:t>
            </a:r>
            <a:r>
              <a:rPr lang="en-US" sz="2550" b="1" dirty="0">
                <a:solidFill>
                  <a:srgbClr val="2E3134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trade-only</a:t>
            </a:r>
            <a:r>
              <a:rPr lang="en-US" sz="2550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, so we sell </a:t>
            </a:r>
            <a:r>
              <a:rPr lang="en-US" sz="2550" i="1" dirty="0">
                <a:solidFill>
                  <a:srgbClr val="525A62"/>
                </a:solidFill>
                <a:latin typeface="Source Sans 3 Italics"/>
                <a:ea typeface="Source Sans 3 Italics"/>
                <a:cs typeface="Source Sans 3 Italics"/>
                <a:sym typeface="Source Sans 3 Italics"/>
              </a:rPr>
              <a:t>through</a:t>
            </a:r>
            <a:r>
              <a:rPr lang="en-US" sz="2550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 you, never around you.</a:t>
            </a:r>
          </a:p>
          <a:p>
            <a:pPr algn="l">
              <a:lnSpc>
                <a:spcPts val="3825"/>
              </a:lnSpc>
            </a:pPr>
            <a:endParaRPr lang="en-US" sz="2550" dirty="0">
              <a:solidFill>
                <a:srgbClr val="525A62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algn="l">
              <a:lnSpc>
                <a:spcPts val="3825"/>
              </a:lnSpc>
            </a:pPr>
            <a:r>
              <a:rPr lang="en-US" sz="2550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Also known as BCSI (Business Card Service, Inc)</a:t>
            </a:r>
          </a:p>
          <a:p>
            <a:pPr algn="l">
              <a:lnSpc>
                <a:spcPts val="3825"/>
              </a:lnSpc>
            </a:pPr>
            <a:r>
              <a:rPr lang="en-US" sz="2550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Located in Minnesota.</a:t>
            </a:r>
          </a:p>
        </p:txBody>
      </p:sp>
      <p:sp>
        <p:nvSpPr>
          <p:cNvPr id="6" name="AutoShape 6"/>
          <p:cNvSpPr/>
          <p:nvPr/>
        </p:nvSpPr>
        <p:spPr>
          <a:xfrm>
            <a:off x="1047750" y="7077075"/>
            <a:ext cx="3848100" cy="38100"/>
          </a:xfrm>
          <a:prstGeom prst="rect">
            <a:avLst/>
          </a:prstGeom>
          <a:solidFill>
            <a:srgbClr val="3A5580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47750" y="7505700"/>
            <a:ext cx="38481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7800" b="1">
                <a:solidFill>
                  <a:srgbClr val="2E3134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1954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7750" y="8429625"/>
            <a:ext cx="3848100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Founded — 72+ years of craft</a:t>
            </a:r>
          </a:p>
        </p:txBody>
      </p:sp>
      <p:sp>
        <p:nvSpPr>
          <p:cNvPr id="9" name="AutoShape 9"/>
          <p:cNvSpPr/>
          <p:nvPr/>
        </p:nvSpPr>
        <p:spPr>
          <a:xfrm>
            <a:off x="5162550" y="7077075"/>
            <a:ext cx="3848100" cy="38100"/>
          </a:xfrm>
          <a:prstGeom prst="rect">
            <a:avLst/>
          </a:prstGeom>
          <a:solidFill>
            <a:srgbClr val="3A5580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5162550" y="7505700"/>
            <a:ext cx="384810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7800" b="1">
                <a:solidFill>
                  <a:srgbClr val="2E3134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1983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62550" y="8429625"/>
            <a:ext cx="38481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First electronic order — e-commerce pioneer</a:t>
            </a:r>
          </a:p>
        </p:txBody>
      </p:sp>
      <p:sp>
        <p:nvSpPr>
          <p:cNvPr id="12" name="AutoShape 12"/>
          <p:cNvSpPr/>
          <p:nvPr/>
        </p:nvSpPr>
        <p:spPr>
          <a:xfrm>
            <a:off x="9277350" y="7077075"/>
            <a:ext cx="3848100" cy="38100"/>
          </a:xfrm>
          <a:prstGeom prst="rect">
            <a:avLst/>
          </a:prstGeom>
          <a:solidFill>
            <a:srgbClr val="3A5580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9277350" y="7555212"/>
            <a:ext cx="3479932" cy="927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00"/>
              </a:lnSpc>
              <a:spcBef>
                <a:spcPct val="0"/>
              </a:spcBef>
            </a:pPr>
            <a:r>
              <a:rPr lang="en-US" sz="6900" b="1" u="none" strike="noStrike">
                <a:solidFill>
                  <a:srgbClr val="2E3134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Trade-only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77350" y="8429625"/>
            <a:ext cx="384810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Since 1992 — no direct sales force</a:t>
            </a:r>
          </a:p>
        </p:txBody>
      </p:sp>
      <p:sp>
        <p:nvSpPr>
          <p:cNvPr id="15" name="AutoShape 15"/>
          <p:cNvSpPr/>
          <p:nvPr/>
        </p:nvSpPr>
        <p:spPr>
          <a:xfrm>
            <a:off x="13392150" y="7077075"/>
            <a:ext cx="3848100" cy="38100"/>
          </a:xfrm>
          <a:prstGeom prst="rect">
            <a:avLst/>
          </a:prstGeom>
          <a:solidFill>
            <a:srgbClr val="3A5580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3392150" y="7437138"/>
            <a:ext cx="1622723" cy="1045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00"/>
              </a:lnSpc>
              <a:spcBef>
                <a:spcPct val="0"/>
              </a:spcBef>
            </a:pPr>
            <a:r>
              <a:rPr lang="en-US" sz="7800" b="1" u="none" strike="noStrike">
                <a:solidFill>
                  <a:srgbClr val="2E3134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20yr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392150" y="8429625"/>
            <a:ext cx="384810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Average employee tenure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3086FD1-D38E-FBE6-6456-6226875587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250" y="701475"/>
            <a:ext cx="4829175" cy="15497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5021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47750" y="828675"/>
            <a:ext cx="161925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 spc="262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PRODUCTS &amp; CAPABILITIES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47750" y="1447800"/>
            <a:ext cx="16192500" cy="57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8"/>
              </a:lnSpc>
            </a:pPr>
            <a:r>
              <a:rPr lang="en-US" sz="4950" b="1" dirty="0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MORE THAN BUSINESS CARDS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47750" y="3009900"/>
            <a:ext cx="5206936" cy="6019800"/>
            <a:chOff x="0" y="0"/>
            <a:chExt cx="6942582" cy="46672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42582" cy="4667250"/>
            </a:xfrm>
            <a:custGeom>
              <a:avLst/>
              <a:gdLst/>
              <a:ahLst/>
              <a:cxnLst/>
              <a:rect l="l" t="t" r="r" b="b"/>
              <a:pathLst>
                <a:path w="6942582" h="4667250">
                  <a:moveTo>
                    <a:pt x="203200" y="0"/>
                  </a:moveTo>
                  <a:lnTo>
                    <a:pt x="6739382" y="0"/>
                  </a:lnTo>
                  <a:cubicBezTo>
                    <a:pt x="6851650" y="0"/>
                    <a:pt x="6942582" y="90932"/>
                    <a:pt x="6942582" y="203200"/>
                  </a:cubicBezTo>
                  <a:lnTo>
                    <a:pt x="6942582" y="4464050"/>
                  </a:lnTo>
                  <a:cubicBezTo>
                    <a:pt x="6942582" y="4576318"/>
                    <a:pt x="6851650" y="4667250"/>
                    <a:pt x="6739382" y="4667250"/>
                  </a:cubicBezTo>
                  <a:lnTo>
                    <a:pt x="203200" y="4667250"/>
                  </a:lnTo>
                  <a:cubicBezTo>
                    <a:pt x="90932" y="4667250"/>
                    <a:pt x="0" y="4576318"/>
                    <a:pt x="0" y="4464050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71600" y="3324225"/>
            <a:ext cx="4559236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168" dirty="0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EVERYDAY STATIONERY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71600" y="3665371"/>
            <a:ext cx="4559236" cy="3188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Business Cards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Letterhead 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Envelopes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Note Pads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Note Cards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Mailing Labels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Greeting &amp; Holiday Cards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540436" y="3009900"/>
            <a:ext cx="5207032" cy="6019800"/>
            <a:chOff x="0" y="0"/>
            <a:chExt cx="6942709" cy="46672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942709" cy="4667250"/>
            </a:xfrm>
            <a:custGeom>
              <a:avLst/>
              <a:gdLst/>
              <a:ahLst/>
              <a:cxnLst/>
              <a:rect l="l" t="t" r="r" b="b"/>
              <a:pathLst>
                <a:path w="6942709" h="4667250">
                  <a:moveTo>
                    <a:pt x="203200" y="0"/>
                  </a:moveTo>
                  <a:lnTo>
                    <a:pt x="6739509" y="0"/>
                  </a:lnTo>
                  <a:cubicBezTo>
                    <a:pt x="6851777" y="0"/>
                    <a:pt x="6942709" y="90932"/>
                    <a:pt x="6942709" y="203200"/>
                  </a:cubicBezTo>
                  <a:lnTo>
                    <a:pt x="6942709" y="4464050"/>
                  </a:lnTo>
                  <a:cubicBezTo>
                    <a:pt x="6942709" y="4576318"/>
                    <a:pt x="6851777" y="4667250"/>
                    <a:pt x="6739509" y="4667250"/>
                  </a:cubicBezTo>
                  <a:lnTo>
                    <a:pt x="203200" y="4667250"/>
                  </a:lnTo>
                  <a:cubicBezTo>
                    <a:pt x="90932" y="4667250"/>
                    <a:pt x="0" y="4576318"/>
                    <a:pt x="0" y="4464050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864286" y="3324225"/>
            <a:ext cx="455933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168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MARKETING COLLATERAL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64286" y="3762375"/>
            <a:ext cx="4845082" cy="41117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Flyers &amp; Sell Sheets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Folded Brochures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Rack Cards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Postcards 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Door Hangers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Table Tents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Booklets (Saddle Stitched, Coil, Perfect Bound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Menus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Table Tents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033218" y="3009900"/>
            <a:ext cx="5207032" cy="6019800"/>
            <a:chOff x="0" y="0"/>
            <a:chExt cx="6942709" cy="46672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942709" cy="4667250"/>
            </a:xfrm>
            <a:custGeom>
              <a:avLst/>
              <a:gdLst/>
              <a:ahLst/>
              <a:cxnLst/>
              <a:rect l="l" t="t" r="r" b="b"/>
              <a:pathLst>
                <a:path w="6942709" h="4667250">
                  <a:moveTo>
                    <a:pt x="203200" y="0"/>
                  </a:moveTo>
                  <a:lnTo>
                    <a:pt x="6739509" y="0"/>
                  </a:lnTo>
                  <a:cubicBezTo>
                    <a:pt x="6851777" y="0"/>
                    <a:pt x="6942709" y="90932"/>
                    <a:pt x="6942709" y="203200"/>
                  </a:cubicBezTo>
                  <a:lnTo>
                    <a:pt x="6942709" y="4464050"/>
                  </a:lnTo>
                  <a:cubicBezTo>
                    <a:pt x="6942709" y="4576318"/>
                    <a:pt x="6851777" y="4667250"/>
                    <a:pt x="6739509" y="4667250"/>
                  </a:cubicBezTo>
                  <a:lnTo>
                    <a:pt x="203200" y="4667250"/>
                  </a:lnTo>
                  <a:cubicBezTo>
                    <a:pt x="90932" y="4667250"/>
                    <a:pt x="0" y="4576318"/>
                    <a:pt x="0" y="4464050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2E313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57068" y="3324225"/>
            <a:ext cx="4559332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168" dirty="0">
                <a:solidFill>
                  <a:srgbClr val="E4C3BD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PROCESSES &amp; FINISHES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357068" y="3762375"/>
            <a:ext cx="4559332" cy="5035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Offset · Digital 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Thermography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Foil Stamping &amp; Embossing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Raised UV &amp; Spot Gloss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Raised Foil (digital)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Soft-Touch &amp; Silk Laminate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Die Cutting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Scoring &amp; Folding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Painted Edges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Double-Thick / Pasted Stock</a:t>
            </a:r>
          </a:p>
          <a:p>
            <a:pPr algn="l">
              <a:lnSpc>
                <a:spcPts val="3562"/>
              </a:lnSpc>
            </a:pPr>
            <a:r>
              <a:rPr lang="en-US" sz="1875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UV Coating</a:t>
            </a:r>
          </a:p>
        </p:txBody>
      </p:sp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Freeform 15"/>
          <p:cNvSpPr/>
          <p:nvPr/>
        </p:nvSpPr>
        <p:spPr>
          <a:xfrm>
            <a:off x="-28623" y="6314932"/>
            <a:ext cx="18288000" cy="4427220"/>
          </a:xfrm>
          <a:custGeom>
            <a:avLst/>
            <a:gdLst/>
            <a:ahLst/>
            <a:cxnLst/>
            <a:rect l="l" t="t" r="r" b="b"/>
            <a:pathLst>
              <a:path w="18288000" h="4427220">
                <a:moveTo>
                  <a:pt x="0" y="0"/>
                </a:moveTo>
                <a:lnTo>
                  <a:pt x="18288000" y="0"/>
                </a:lnTo>
                <a:lnTo>
                  <a:pt x="18288000" y="4427220"/>
                </a:lnTo>
                <a:lnTo>
                  <a:pt x="0" y="442722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9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047750" y="828675"/>
            <a:ext cx="161925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 spc="262">
                <a:solidFill>
                  <a:srgbClr val="E4C3BD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WHY SELL OUR PROGRAM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7750" y="1447800"/>
            <a:ext cx="11430000" cy="57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8"/>
              </a:lnSpc>
            </a:pPr>
            <a:r>
              <a:rPr lang="en-US" sz="4950" b="1" dirty="0">
                <a:solidFill>
                  <a:srgbClr val="FFFF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OUR PROGRAM IS AN ANNUITY.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47750" y="2180939"/>
            <a:ext cx="10668000" cy="94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5"/>
              </a:lnSpc>
            </a:pPr>
            <a:r>
              <a:rPr lang="en-US" sz="2550">
                <a:solidFill>
                  <a:srgbClr val="F2DCD8"/>
                </a:solidFill>
                <a:latin typeface="Source Sans 3"/>
                <a:ea typeface="Source Sans 3"/>
                <a:cs typeface="Source Sans 3"/>
                <a:sym typeface="Source Sans 3"/>
              </a:rPr>
              <a:t>Set it up once and it runs itself. Little to no administrative effort, and you reap the rewards without the involvement. Set it &amp; forget it = freedom.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028700" y="3760899"/>
            <a:ext cx="5232368" cy="2554034"/>
            <a:chOff x="0" y="0"/>
            <a:chExt cx="6976491" cy="340537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976491" cy="3405378"/>
            </a:xfrm>
            <a:custGeom>
              <a:avLst/>
              <a:gdLst/>
              <a:ahLst/>
              <a:cxnLst/>
              <a:rect l="l" t="t" r="r" b="b"/>
              <a:pathLst>
                <a:path w="6976491" h="3405378">
                  <a:moveTo>
                    <a:pt x="203200" y="0"/>
                  </a:moveTo>
                  <a:lnTo>
                    <a:pt x="6773291" y="0"/>
                  </a:lnTo>
                  <a:cubicBezTo>
                    <a:pt x="6885560" y="0"/>
                    <a:pt x="6976491" y="90932"/>
                    <a:pt x="6976491" y="203200"/>
                  </a:cubicBezTo>
                  <a:lnTo>
                    <a:pt x="6976491" y="3202178"/>
                  </a:lnTo>
                  <a:cubicBezTo>
                    <a:pt x="6976491" y="3314446"/>
                    <a:pt x="6885560" y="3405378"/>
                    <a:pt x="6773291" y="3405378"/>
                  </a:cubicBezTo>
                  <a:lnTo>
                    <a:pt x="203200" y="3405378"/>
                  </a:lnTo>
                  <a:cubicBezTo>
                    <a:pt x="90932" y="3405378"/>
                    <a:pt x="0" y="3314446"/>
                    <a:pt x="0" y="3202178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FFFFFF">
                <a:alpha val="78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362075" y="4056174"/>
            <a:ext cx="4565618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E4C3BD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01 · Set Up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62075" y="4694349"/>
            <a:ext cx="4565618" cy="124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175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We configure every item, integrate with your storefront, and test until it's flawless.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6508718" y="3760899"/>
            <a:ext cx="5232368" cy="2554034"/>
            <a:chOff x="0" y="0"/>
            <a:chExt cx="6976491" cy="340537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976491" cy="3405378"/>
            </a:xfrm>
            <a:custGeom>
              <a:avLst/>
              <a:gdLst/>
              <a:ahLst/>
              <a:cxnLst/>
              <a:rect l="l" t="t" r="r" b="b"/>
              <a:pathLst>
                <a:path w="6976491" h="3405378">
                  <a:moveTo>
                    <a:pt x="203200" y="0"/>
                  </a:moveTo>
                  <a:lnTo>
                    <a:pt x="6773291" y="0"/>
                  </a:lnTo>
                  <a:cubicBezTo>
                    <a:pt x="6885560" y="0"/>
                    <a:pt x="6976491" y="90932"/>
                    <a:pt x="6976491" y="203200"/>
                  </a:cubicBezTo>
                  <a:lnTo>
                    <a:pt x="6976491" y="3202178"/>
                  </a:lnTo>
                  <a:cubicBezTo>
                    <a:pt x="6976491" y="3314446"/>
                    <a:pt x="6885560" y="3405378"/>
                    <a:pt x="6773291" y="3405378"/>
                  </a:cubicBezTo>
                  <a:lnTo>
                    <a:pt x="203200" y="3405378"/>
                  </a:lnTo>
                  <a:cubicBezTo>
                    <a:pt x="90932" y="3405378"/>
                    <a:pt x="0" y="3314446"/>
                    <a:pt x="0" y="3202178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FFFFFF">
                <a:alpha val="78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842093" y="4056174"/>
            <a:ext cx="4565618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E4C3BD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02 · Runs Itself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842093" y="4694349"/>
            <a:ext cx="4565618" cy="124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175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Orders flow in, print ships, tracking and invoicing return automatically. No buttons to push.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988737" y="3760899"/>
            <a:ext cx="5232368" cy="2554034"/>
            <a:chOff x="0" y="0"/>
            <a:chExt cx="6976491" cy="340537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976491" cy="3405378"/>
            </a:xfrm>
            <a:custGeom>
              <a:avLst/>
              <a:gdLst/>
              <a:ahLst/>
              <a:cxnLst/>
              <a:rect l="l" t="t" r="r" b="b"/>
              <a:pathLst>
                <a:path w="6976491" h="3405378">
                  <a:moveTo>
                    <a:pt x="203200" y="0"/>
                  </a:moveTo>
                  <a:lnTo>
                    <a:pt x="6773291" y="0"/>
                  </a:lnTo>
                  <a:cubicBezTo>
                    <a:pt x="6885560" y="0"/>
                    <a:pt x="6976491" y="90932"/>
                    <a:pt x="6976491" y="203200"/>
                  </a:cubicBezTo>
                  <a:lnTo>
                    <a:pt x="6976491" y="3202178"/>
                  </a:lnTo>
                  <a:cubicBezTo>
                    <a:pt x="6976491" y="3314446"/>
                    <a:pt x="6885560" y="3405378"/>
                    <a:pt x="6773291" y="3405378"/>
                  </a:cubicBezTo>
                  <a:lnTo>
                    <a:pt x="203200" y="3405378"/>
                  </a:lnTo>
                  <a:cubicBezTo>
                    <a:pt x="90932" y="3405378"/>
                    <a:pt x="0" y="3314446"/>
                    <a:pt x="0" y="3202178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FFFFFF">
                <a:alpha val="78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2322112" y="4056174"/>
            <a:ext cx="4565618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E4C3BD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03 · You Profit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322112" y="4694349"/>
            <a:ext cx="4565618" cy="124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175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A foot-in-the-door to large accounts you grow by adding items — freight shared, margins compounding.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47750" y="819150"/>
            <a:ext cx="19782412" cy="40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6"/>
              </a:lnSpc>
            </a:pPr>
            <a:r>
              <a:rPr lang="en-US" sz="2290" b="1" spc="320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TECHNOLOGY &amp; INTEGRATION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47750" y="1567134"/>
            <a:ext cx="14196790" cy="1496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28"/>
              </a:lnSpc>
            </a:pPr>
            <a:r>
              <a:rPr lang="en-US" sz="6047" b="1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AUTOMATION THAT DOES THE WORK</a:t>
            </a:r>
          </a:p>
        </p:txBody>
      </p:sp>
      <p:sp>
        <p:nvSpPr>
          <p:cNvPr id="5" name="AutoShape 5"/>
          <p:cNvSpPr/>
          <p:nvPr/>
        </p:nvSpPr>
        <p:spPr>
          <a:xfrm>
            <a:off x="1028700" y="4257389"/>
            <a:ext cx="47625" cy="1447800"/>
          </a:xfrm>
          <a:prstGeom prst="rect">
            <a:avLst/>
          </a:prstGeom>
          <a:solidFill>
            <a:srgbClr val="3A5580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400175" y="4228814"/>
            <a:ext cx="7983855" cy="974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i="1" dirty="0">
                <a:solidFill>
                  <a:srgbClr val="2E3134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"The secret to efficient order handling? </a:t>
            </a:r>
          </a:p>
          <a:p>
            <a:pPr algn="l">
              <a:lnSpc>
                <a:spcPts val="3900"/>
              </a:lnSpc>
            </a:pPr>
            <a:r>
              <a:rPr lang="en-US" sz="3000" i="1" dirty="0">
                <a:solidFill>
                  <a:srgbClr val="2E3134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Don't handle the order."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00175" y="5371814"/>
            <a:ext cx="798385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spc="187">
                <a:solidFill>
                  <a:srgbClr val="525A6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— JIM MARCHESSAULT, 1984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14438" y="6765765"/>
            <a:ext cx="7853362" cy="1247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62"/>
              </a:lnSpc>
            </a:pPr>
            <a:r>
              <a:rPr lang="en-US" sz="2175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                   of our orders arrive electronically. End users order electronically; we integrate directly with your storefront and the whole chain runs untouched.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74580" y="4066889"/>
            <a:ext cx="7265480" cy="3943350"/>
            <a:chOff x="0" y="0"/>
            <a:chExt cx="9687306" cy="5257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687306" cy="5257800"/>
            </a:xfrm>
            <a:custGeom>
              <a:avLst/>
              <a:gdLst/>
              <a:ahLst/>
              <a:cxnLst/>
              <a:rect l="l" t="t" r="r" b="b"/>
              <a:pathLst>
                <a:path w="9687306" h="5257800">
                  <a:moveTo>
                    <a:pt x="228600" y="0"/>
                  </a:moveTo>
                  <a:lnTo>
                    <a:pt x="9458706" y="0"/>
                  </a:lnTo>
                  <a:cubicBezTo>
                    <a:pt x="9584944" y="0"/>
                    <a:pt x="9687306" y="102362"/>
                    <a:pt x="9687306" y="228600"/>
                  </a:cubicBezTo>
                  <a:lnTo>
                    <a:pt x="9687306" y="5029200"/>
                  </a:lnTo>
                  <a:cubicBezTo>
                    <a:pt x="9687306" y="5155438"/>
                    <a:pt x="9584944" y="5257800"/>
                    <a:pt x="9458706" y="5257800"/>
                  </a:cubicBezTo>
                  <a:lnTo>
                    <a:pt x="228600" y="5257800"/>
                  </a:lnTo>
                  <a:cubicBezTo>
                    <a:pt x="102362" y="5257800"/>
                    <a:pt x="0" y="5155438"/>
                    <a:pt x="0" y="5029200"/>
                  </a:cubicBezTo>
                  <a:lnTo>
                    <a:pt x="0" y="228600"/>
                  </a:lnTo>
                  <a:cubicBezTo>
                    <a:pt x="0" y="102362"/>
                    <a:pt x="102362" y="0"/>
                    <a:pt x="2286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355580" y="4438364"/>
            <a:ext cx="650348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 spc="187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INTEGRATION ELIMINATES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55580" y="4943189"/>
            <a:ext cx="650348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strike="sngStrike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PO creation &amp; order entry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355580" y="5495639"/>
            <a:ext cx="650348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strike="sngStrike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Artwork &amp; typesetting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55580" y="6048089"/>
            <a:ext cx="650348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strike="sngStrike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Customer service tickets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55580" y="6600539"/>
            <a:ext cx="650348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strike="sngStrike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Tracking shipments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355580" y="7152989"/>
            <a:ext cx="650348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 strike="sngStrike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Manual invoicing &amp; errors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76325" y="6339699"/>
            <a:ext cx="1072105" cy="851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8"/>
              </a:lnSpc>
            </a:pPr>
            <a:r>
              <a:rPr lang="en-US" sz="4899" b="1">
                <a:solidFill>
                  <a:srgbClr val="00000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95%</a:t>
            </a:r>
          </a:p>
        </p:txBody>
      </p:sp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EAA87-669F-A817-45A6-400F1AB4D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0399F2F-AD77-6CB2-17BA-E8AB40B181AF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03E92A3-376D-9B61-C32A-FAE34C1B71BE}"/>
              </a:ext>
            </a:extLst>
          </p:cNvPr>
          <p:cNvSpPr/>
          <p:nvPr/>
        </p:nvSpPr>
        <p:spPr>
          <a:xfrm>
            <a:off x="13211175" y="4901089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0" y="0"/>
                </a:moveTo>
                <a:lnTo>
                  <a:pt x="266700" y="0"/>
                </a:lnTo>
                <a:lnTo>
                  <a:pt x="2667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EFD2524-42DF-7DE2-DBFE-656D64BC0912}"/>
              </a:ext>
            </a:extLst>
          </p:cNvPr>
          <p:cNvSpPr txBox="1"/>
          <p:nvPr/>
        </p:nvSpPr>
        <p:spPr>
          <a:xfrm>
            <a:off x="1047750" y="1333500"/>
            <a:ext cx="8401050" cy="321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0"/>
              </a:lnSpc>
            </a:pPr>
            <a:r>
              <a:rPr lang="en-US" sz="2021" b="1" spc="283" dirty="0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E-COMMERCE SOLUTIONS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91CCDC0-B3A7-B7A6-7570-60DE6001009E}"/>
              </a:ext>
            </a:extLst>
          </p:cNvPr>
          <p:cNvSpPr txBox="1"/>
          <p:nvPr/>
        </p:nvSpPr>
        <p:spPr>
          <a:xfrm>
            <a:off x="1047750" y="1951787"/>
            <a:ext cx="9010650" cy="613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64"/>
              </a:lnSpc>
            </a:pPr>
            <a:r>
              <a:rPr lang="en-US" sz="4528" b="1" dirty="0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INTEGRATION WITH YOUR SOFTWARE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844DFD6-A696-5B55-62B9-DA4896A5976E}"/>
              </a:ext>
            </a:extLst>
          </p:cNvPr>
          <p:cNvSpPr txBox="1"/>
          <p:nvPr/>
        </p:nvSpPr>
        <p:spPr>
          <a:xfrm>
            <a:off x="13792201" y="2825979"/>
            <a:ext cx="3276599" cy="5517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17"/>
              </a:lnSpc>
            </a:pPr>
            <a:r>
              <a:rPr lang="en-US" sz="2345" b="1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STEP 1</a:t>
            </a:r>
          </a:p>
          <a:p>
            <a:r>
              <a:rPr lang="en-US" sz="2345" b="1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Contact marketing team</a:t>
            </a:r>
          </a:p>
          <a:p>
            <a:endParaRPr lang="en-US" sz="2345" b="1" dirty="0">
              <a:solidFill>
                <a:srgbClr val="525A62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r>
              <a:rPr lang="en-US" sz="2345" b="1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STEP 2</a:t>
            </a:r>
          </a:p>
          <a:p>
            <a:r>
              <a:rPr lang="en-US" sz="2345" b="1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Identify SKU’s and load into templates</a:t>
            </a:r>
          </a:p>
          <a:p>
            <a:endParaRPr lang="en-US" sz="2345" b="1" dirty="0">
              <a:solidFill>
                <a:srgbClr val="525A62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r>
              <a:rPr lang="en-US" sz="2345" b="1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STEP 3</a:t>
            </a:r>
          </a:p>
          <a:p>
            <a:r>
              <a:rPr lang="en-US" sz="2345" b="1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Test and Go Live</a:t>
            </a:r>
          </a:p>
          <a:p>
            <a:endParaRPr lang="en-US" sz="2345" b="1" dirty="0">
              <a:solidFill>
                <a:srgbClr val="525A62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endParaRPr lang="en-US" sz="2345" b="1" dirty="0">
              <a:solidFill>
                <a:srgbClr val="525A62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r>
              <a:rPr lang="en-US" sz="2400" b="1" dirty="0"/>
              <a:t>Save Time.  Sell More.  Mutual Success!</a:t>
            </a:r>
            <a:endParaRPr lang="en-US" sz="4000" b="1" dirty="0"/>
          </a:p>
          <a:p>
            <a:endParaRPr lang="en-US" sz="2345" dirty="0">
              <a:solidFill>
                <a:srgbClr val="525A62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endParaRPr lang="en-US" sz="2345" dirty="0">
              <a:solidFill>
                <a:srgbClr val="525A62"/>
              </a:solidFill>
              <a:latin typeface="Source Sans 3"/>
              <a:ea typeface="Source Sans 3"/>
              <a:cs typeface="Source Sans 3"/>
              <a:sym typeface="Source Sans 3"/>
            </a:endParaRPr>
          </a:p>
        </p:txBody>
      </p:sp>
      <p:sp>
        <p:nvSpPr>
          <p:cNvPr id="14" name="Freeform 2">
            <a:extLst>
              <a:ext uri="{FF2B5EF4-FFF2-40B4-BE49-F238E27FC236}">
                <a16:creationId xmlns:a16="http://schemas.microsoft.com/office/drawing/2014/main" id="{85138A95-CBAC-2AE2-7D61-C204B872C814}"/>
              </a:ext>
            </a:extLst>
          </p:cNvPr>
          <p:cNvSpPr/>
          <p:nvPr/>
        </p:nvSpPr>
        <p:spPr>
          <a:xfrm>
            <a:off x="1023866" y="2700814"/>
            <a:ext cx="12104329" cy="5076982"/>
          </a:xfrm>
          <a:custGeom>
            <a:avLst/>
            <a:gdLst/>
            <a:ahLst/>
            <a:cxnLst/>
            <a:rect l="l" t="t" r="r" b="b"/>
            <a:pathLst>
              <a:path w="15674259" h="6574336">
                <a:moveTo>
                  <a:pt x="0" y="0"/>
                </a:moveTo>
                <a:lnTo>
                  <a:pt x="15674260" y="0"/>
                </a:lnTo>
                <a:lnTo>
                  <a:pt x="15674260" y="6574336"/>
                </a:lnTo>
                <a:lnTo>
                  <a:pt x="0" y="65743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45" t="-990" r="-2823" b="-8514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291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2CB53A-B81E-5FE6-0D49-201178DBB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063" y="800100"/>
            <a:ext cx="11793204" cy="883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16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088A5A-419C-CFC0-9EF4-6AE7663C7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2D4D665A-EA16-4409-510C-D1D26CB9B28F}"/>
              </a:ext>
            </a:extLst>
          </p:cNvPr>
          <p:cNvSpPr/>
          <p:nvPr/>
        </p:nvSpPr>
        <p:spPr>
          <a:xfrm>
            <a:off x="228600" y="1755898"/>
            <a:ext cx="180594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C576BC4-8302-0DD5-8A07-3CFFD43D1BDE}"/>
              </a:ext>
            </a:extLst>
          </p:cNvPr>
          <p:cNvSpPr/>
          <p:nvPr/>
        </p:nvSpPr>
        <p:spPr>
          <a:xfrm>
            <a:off x="13211175" y="4901089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0" y="0"/>
                </a:moveTo>
                <a:lnTo>
                  <a:pt x="266700" y="0"/>
                </a:lnTo>
                <a:lnTo>
                  <a:pt x="2667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5822596-101F-F945-6A2C-1F0D67122DA4}"/>
              </a:ext>
            </a:extLst>
          </p:cNvPr>
          <p:cNvSpPr txBox="1"/>
          <p:nvPr/>
        </p:nvSpPr>
        <p:spPr>
          <a:xfrm>
            <a:off x="1047750" y="2015069"/>
            <a:ext cx="8401050" cy="321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30"/>
              </a:lnSpc>
            </a:pPr>
            <a:r>
              <a:rPr lang="en-US" sz="2021" b="1" spc="283" dirty="0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E-COMMERCE SOLUTIONS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111D2A4-B9A2-F608-1576-59AD757BB319}"/>
              </a:ext>
            </a:extLst>
          </p:cNvPr>
          <p:cNvSpPr txBox="1"/>
          <p:nvPr/>
        </p:nvSpPr>
        <p:spPr>
          <a:xfrm>
            <a:off x="1047750" y="3931060"/>
            <a:ext cx="8401050" cy="140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7"/>
              </a:lnSpc>
            </a:pPr>
            <a:r>
              <a:rPr lang="en-US" sz="2345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A web portal for on-demand ordering with online templates. End users submit electronically; our integration eliminates distributor admin, and tracking &amp; invoicing return automatically.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4308FBC-0D46-3EB7-79EB-AEF078245453}"/>
              </a:ext>
            </a:extLst>
          </p:cNvPr>
          <p:cNvSpPr txBox="1"/>
          <p:nvPr/>
        </p:nvSpPr>
        <p:spPr>
          <a:xfrm>
            <a:off x="1047750" y="6057900"/>
            <a:ext cx="7791450" cy="1418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l">
              <a:lnSpc>
                <a:spcPts val="2812"/>
              </a:lnSpc>
              <a:buFont typeface="Arial" panose="020B0604020202020204" pitchFamily="34" charset="0"/>
              <a:buChar char="•"/>
            </a:pPr>
            <a:r>
              <a:rPr lang="en-US" sz="1875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Dynamic templates based on customer art/requirements</a:t>
            </a:r>
          </a:p>
          <a:p>
            <a:pPr marL="342900" indent="-342900" algn="l">
              <a:lnSpc>
                <a:spcPts val="2812"/>
              </a:lnSpc>
              <a:buFont typeface="Arial" panose="020B0604020202020204" pitchFamily="34" charset="0"/>
              <a:buChar char="•"/>
            </a:pPr>
            <a:r>
              <a:rPr lang="en-US" sz="1875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Order History/Reorders</a:t>
            </a:r>
          </a:p>
          <a:p>
            <a:pPr marL="342900" indent="-342900" algn="l">
              <a:lnSpc>
                <a:spcPts val="2812"/>
              </a:lnSpc>
              <a:buFont typeface="Arial" panose="020B0604020202020204" pitchFamily="34" charset="0"/>
              <a:buChar char="•"/>
            </a:pPr>
            <a:r>
              <a:rPr lang="en-US" sz="1875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Weekly Summary Invoices</a:t>
            </a:r>
          </a:p>
          <a:p>
            <a:pPr marL="342900" indent="-342900" algn="l">
              <a:lnSpc>
                <a:spcPts val="2812"/>
              </a:lnSpc>
              <a:buFont typeface="Arial" panose="020B0604020202020204" pitchFamily="34" charset="0"/>
              <a:buChar char="•"/>
            </a:pPr>
            <a:r>
              <a:rPr lang="en-US" sz="1875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Admin login for full visibility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92823A-D01D-386C-7D60-1E64B0C20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672" y="545200"/>
            <a:ext cx="8585328" cy="9398900"/>
          </a:xfrm>
          <a:prstGeom prst="rect">
            <a:avLst/>
          </a:prstGeom>
        </p:spPr>
      </p:pic>
      <p:sp>
        <p:nvSpPr>
          <p:cNvPr id="16" name="TextBox 6">
            <a:extLst>
              <a:ext uri="{FF2B5EF4-FFF2-40B4-BE49-F238E27FC236}">
                <a16:creationId xmlns:a16="http://schemas.microsoft.com/office/drawing/2014/main" id="{9EB34892-62BB-7333-D7FE-17F9A9E5E90D}"/>
              </a:ext>
            </a:extLst>
          </p:cNvPr>
          <p:cNvSpPr txBox="1"/>
          <p:nvPr/>
        </p:nvSpPr>
        <p:spPr>
          <a:xfrm>
            <a:off x="1047750" y="2633356"/>
            <a:ext cx="9315450" cy="6134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64"/>
              </a:lnSpc>
            </a:pPr>
            <a:r>
              <a:rPr lang="en-US" sz="4528" b="1" dirty="0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CUSTOMER-FACING BRANDED STORES</a:t>
            </a:r>
          </a:p>
        </p:txBody>
      </p:sp>
      <p:sp>
        <p:nvSpPr>
          <p:cNvPr id="18" name="TextBox 8">
            <a:hlinkClick r:id="rId5"/>
            <a:extLst>
              <a:ext uri="{FF2B5EF4-FFF2-40B4-BE49-F238E27FC236}">
                <a16:creationId xmlns:a16="http://schemas.microsoft.com/office/drawing/2014/main" id="{EA41094E-50FE-C347-874B-326F234E86ED}"/>
              </a:ext>
            </a:extLst>
          </p:cNvPr>
          <p:cNvSpPr txBox="1"/>
          <p:nvPr/>
        </p:nvSpPr>
        <p:spPr>
          <a:xfrm>
            <a:off x="1084144" y="8085315"/>
            <a:ext cx="2265495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DEMO</a:t>
            </a:r>
            <a:endParaRPr lang="en-US" sz="6600" b="1" u="none" strike="noStrike" dirty="0">
              <a:solidFill>
                <a:srgbClr val="3A558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3534557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1811974-A225-9CEC-3B6D-6B0C466BE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76FBFDF-325B-7B03-32F2-F231E4B7E119}"/>
              </a:ext>
            </a:extLst>
          </p:cNvPr>
          <p:cNvSpPr/>
          <p:nvPr/>
        </p:nvSpPr>
        <p:spPr>
          <a:xfrm>
            <a:off x="228600" y="1755898"/>
            <a:ext cx="6437310" cy="8112002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458C8F3-61F3-32C3-0D6E-6CBDFFDB6B1B}"/>
              </a:ext>
            </a:extLst>
          </p:cNvPr>
          <p:cNvSpPr/>
          <p:nvPr/>
        </p:nvSpPr>
        <p:spPr>
          <a:xfrm>
            <a:off x="13211175" y="4901089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0" y="0"/>
                </a:moveTo>
                <a:lnTo>
                  <a:pt x="266700" y="0"/>
                </a:lnTo>
                <a:lnTo>
                  <a:pt x="2667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0A4DD79-05BF-82AD-4A49-169E5C199FEF}"/>
              </a:ext>
            </a:extLst>
          </p:cNvPr>
          <p:cNvSpPr txBox="1"/>
          <p:nvPr/>
        </p:nvSpPr>
        <p:spPr>
          <a:xfrm>
            <a:off x="1047750" y="2015069"/>
            <a:ext cx="8401050" cy="321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30"/>
              </a:lnSpc>
            </a:pPr>
            <a:r>
              <a:rPr lang="en-US" sz="2021" b="1" spc="283" dirty="0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E-COMMERCE SOLUTIONS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6AA5D5B-0055-0FA8-262C-6FF792E0563B}"/>
              </a:ext>
            </a:extLst>
          </p:cNvPr>
          <p:cNvSpPr txBox="1"/>
          <p:nvPr/>
        </p:nvSpPr>
        <p:spPr>
          <a:xfrm>
            <a:off x="1047750" y="3931060"/>
            <a:ext cx="5505450" cy="4268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17"/>
              </a:lnSpc>
            </a:pPr>
            <a:r>
              <a:rPr lang="en-US" sz="2345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Self service solution with PDF upload</a:t>
            </a: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70DA1CCF-0743-2150-ED83-A1879A356578}"/>
              </a:ext>
            </a:extLst>
          </p:cNvPr>
          <p:cNvSpPr txBox="1"/>
          <p:nvPr/>
        </p:nvSpPr>
        <p:spPr>
          <a:xfrm>
            <a:off x="1047750" y="2633356"/>
            <a:ext cx="9315450" cy="1216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64"/>
              </a:lnSpc>
            </a:pPr>
            <a:r>
              <a:rPr lang="en-US" sz="4528" b="1" dirty="0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PARTNER PORTAL</a:t>
            </a:r>
          </a:p>
          <a:p>
            <a:pPr algn="l">
              <a:lnSpc>
                <a:spcPts val="4664"/>
              </a:lnSpc>
            </a:pPr>
            <a:r>
              <a:rPr lang="en-US" sz="4528" b="1" dirty="0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FOR ONE-OFF ORDERS</a:t>
            </a:r>
          </a:p>
        </p:txBody>
      </p:sp>
      <p:sp>
        <p:nvSpPr>
          <p:cNvPr id="18" name="TextBox 8">
            <a:hlinkClick r:id="rId4"/>
            <a:extLst>
              <a:ext uri="{FF2B5EF4-FFF2-40B4-BE49-F238E27FC236}">
                <a16:creationId xmlns:a16="http://schemas.microsoft.com/office/drawing/2014/main" id="{5ED00D55-762B-AB4C-BCAF-9A9552FE62AE}"/>
              </a:ext>
            </a:extLst>
          </p:cNvPr>
          <p:cNvSpPr txBox="1"/>
          <p:nvPr/>
        </p:nvSpPr>
        <p:spPr>
          <a:xfrm>
            <a:off x="1084144" y="8085315"/>
            <a:ext cx="2265495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DEMO</a:t>
            </a:r>
            <a:endParaRPr lang="en-US" sz="6600" b="1" u="none" strike="noStrike" dirty="0">
              <a:solidFill>
                <a:srgbClr val="3A5580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B59A00-BF03-91AA-1AD2-EE1D7029F8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4510" y="852362"/>
            <a:ext cx="11393490" cy="863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47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3211175" y="4901089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0" y="0"/>
                </a:moveTo>
                <a:lnTo>
                  <a:pt x="266700" y="0"/>
                </a:lnTo>
                <a:lnTo>
                  <a:pt x="2667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44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9598494" y="1608201"/>
            <a:ext cx="7758763" cy="7119175"/>
          </a:xfrm>
          <a:custGeom>
            <a:avLst/>
            <a:gdLst/>
            <a:ahLst/>
            <a:cxnLst/>
            <a:rect l="l" t="t" r="r" b="b"/>
            <a:pathLst>
              <a:path w="7758763" h="7119175">
                <a:moveTo>
                  <a:pt x="0" y="0"/>
                </a:moveTo>
                <a:lnTo>
                  <a:pt x="7758762" y="0"/>
                </a:lnTo>
                <a:lnTo>
                  <a:pt x="7758762" y="7119175"/>
                </a:lnTo>
                <a:lnTo>
                  <a:pt x="0" y="71191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865" r="-31567" b="-20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47750" y="2015069"/>
            <a:ext cx="8401050" cy="346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0"/>
              </a:lnSpc>
            </a:pPr>
            <a:r>
              <a:rPr lang="en-US" sz="2021" b="1" spc="283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CASE STUDY · HEALTHCARE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47750" y="2633356"/>
            <a:ext cx="8401050" cy="1117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64"/>
              </a:lnSpc>
            </a:pPr>
            <a:r>
              <a:rPr lang="en-US" sz="4528" b="1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AUTOMATED, ACCURATE, WORRY-FREE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7750" y="3931060"/>
            <a:ext cx="8401050" cy="140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7"/>
              </a:lnSpc>
            </a:pPr>
            <a:r>
              <a:rPr lang="en-US" sz="2345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A web portal for on-demand ordering with online templates. End users submit electronically; our integration eliminates distributor admin, and tracking &amp; invoicing return automatically.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7750" y="6007825"/>
            <a:ext cx="2265495" cy="891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r>
              <a:rPr lang="en-US" sz="6600" b="1" u="none" strike="noStrike" dirty="0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$250K+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7750" y="6769825"/>
            <a:ext cx="2178844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in POD print, annually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943475" y="6007825"/>
            <a:ext cx="2585466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00"/>
              </a:lnSpc>
            </a:pPr>
            <a:r>
              <a:rPr lang="en-US" sz="6600" b="1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4,500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43475" y="6769825"/>
            <a:ext cx="2585466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card orders/yr · 2-day turn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47750" y="8039100"/>
            <a:ext cx="779145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2"/>
              </a:lnSpc>
            </a:pPr>
            <a:r>
              <a:rPr lang="en-US" sz="1875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Business cards · letterhead · envelopes (all sizes) · sell sheets &amp; flyers · brochures · note pads · rack cards · postcards · note cards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47750" y="828675"/>
            <a:ext cx="19194721" cy="386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1"/>
              </a:lnSpc>
            </a:pPr>
            <a:r>
              <a:rPr lang="en-US" sz="2222" b="1" spc="311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TREND &amp; OPPORTUNITY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47750" y="1549158"/>
            <a:ext cx="14000855" cy="786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43"/>
              </a:lnSpc>
            </a:pPr>
            <a:r>
              <a:rPr lang="en-US" sz="5867" b="1" dirty="0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THE GROWTH ENGINE: PRINT-ON-DEMAND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47750" y="3183592"/>
            <a:ext cx="13323395" cy="3434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4"/>
              </a:lnSpc>
            </a:pPr>
            <a:r>
              <a:rPr lang="en-US" sz="3022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Corporations are moving away from warehoused marketing collateral toward on-demand storefronts — no obsolete inventory, always current, always on brand. Grow the account item by item; it all ships together to save freight.</a:t>
            </a:r>
          </a:p>
          <a:p>
            <a:pPr algn="l">
              <a:lnSpc>
                <a:spcPts val="4534"/>
              </a:lnSpc>
            </a:pPr>
            <a:endParaRPr lang="en-US" sz="3022" dirty="0">
              <a:solidFill>
                <a:srgbClr val="525A62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marL="457200" indent="-457200">
              <a:lnSpc>
                <a:spcPts val="4534"/>
              </a:lnSpc>
              <a:buFont typeface="Arial" panose="020B0604020202020204" pitchFamily="34" charset="0"/>
              <a:buChar char="•"/>
            </a:pPr>
            <a:r>
              <a:rPr lang="en-US" sz="3022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Environmentally friendly</a:t>
            </a:r>
          </a:p>
          <a:p>
            <a:pPr marL="457200" indent="-457200" algn="l">
              <a:lnSpc>
                <a:spcPts val="4534"/>
              </a:lnSpc>
              <a:buFont typeface="Arial" panose="020B0604020202020204" pitchFamily="34" charset="0"/>
              <a:buChar char="•"/>
            </a:pPr>
            <a:r>
              <a:rPr lang="en-US" sz="3022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Personalization available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47750" y="7753350"/>
            <a:ext cx="2939701" cy="742950"/>
            <a:chOff x="0" y="0"/>
            <a:chExt cx="3919601" cy="9906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19601" cy="990600"/>
            </a:xfrm>
            <a:custGeom>
              <a:avLst/>
              <a:gdLst/>
              <a:ahLst/>
              <a:cxnLst/>
              <a:rect l="l" t="t" r="r" b="b"/>
              <a:pathLst>
                <a:path w="3919601" h="990600">
                  <a:moveTo>
                    <a:pt x="495300" y="0"/>
                  </a:moveTo>
                  <a:lnTo>
                    <a:pt x="3424301" y="0"/>
                  </a:lnTo>
                  <a:cubicBezTo>
                    <a:pt x="3697859" y="0"/>
                    <a:pt x="3919601" y="221742"/>
                    <a:pt x="3919601" y="495300"/>
                  </a:cubicBezTo>
                  <a:cubicBezTo>
                    <a:pt x="3919601" y="768858"/>
                    <a:pt x="3697859" y="990600"/>
                    <a:pt x="3424301" y="990600"/>
                  </a:cubicBezTo>
                  <a:lnTo>
                    <a:pt x="495300" y="990600"/>
                  </a:lnTo>
                  <a:cubicBezTo>
                    <a:pt x="221742" y="990600"/>
                    <a:pt x="0" y="768858"/>
                    <a:pt x="0" y="495300"/>
                  </a:cubicBezTo>
                  <a:cubicBezTo>
                    <a:pt x="0" y="221742"/>
                    <a:pt x="221742" y="0"/>
                    <a:pt x="4953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919601" cy="1028700"/>
            </a:xfrm>
            <a:prstGeom prst="rect">
              <a:avLst/>
            </a:prstGeom>
          </p:spPr>
          <p:txBody>
            <a:bodyPr lIns="228600" tIns="228600" rIns="228600" bIns="228600" rtlCol="0" anchor="ctr"/>
            <a:lstStyle/>
            <a:p>
              <a:pPr algn="l">
                <a:lnSpc>
                  <a:spcPts val="3045"/>
                </a:lnSpc>
              </a:pPr>
              <a:r>
                <a:rPr lang="en-US" sz="2175" b="1">
                  <a:solidFill>
                    <a:srgbClr val="3A5580"/>
                  </a:solidFill>
                  <a:latin typeface="Source Sans 3 Semi-Bold"/>
                  <a:ea typeface="Source Sans 3 Semi-Bold"/>
                  <a:cs typeface="Source Sans 3 Semi-Bold"/>
                  <a:sym typeface="Source Sans 3 Semi-Bold"/>
                </a:rPr>
                <a:t>Flyers &amp; Sell Sheets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158901" y="7753350"/>
            <a:ext cx="2729103" cy="742950"/>
            <a:chOff x="0" y="0"/>
            <a:chExt cx="3638804" cy="990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38804" cy="990600"/>
            </a:xfrm>
            <a:custGeom>
              <a:avLst/>
              <a:gdLst/>
              <a:ahLst/>
              <a:cxnLst/>
              <a:rect l="l" t="t" r="r" b="b"/>
              <a:pathLst>
                <a:path w="3638804" h="990600">
                  <a:moveTo>
                    <a:pt x="495300" y="0"/>
                  </a:moveTo>
                  <a:lnTo>
                    <a:pt x="3143504" y="0"/>
                  </a:lnTo>
                  <a:cubicBezTo>
                    <a:pt x="3417062" y="0"/>
                    <a:pt x="3638804" y="221742"/>
                    <a:pt x="3638804" y="495300"/>
                  </a:cubicBezTo>
                  <a:cubicBezTo>
                    <a:pt x="3638804" y="768858"/>
                    <a:pt x="3417062" y="990600"/>
                    <a:pt x="3143504" y="990600"/>
                  </a:cubicBezTo>
                  <a:lnTo>
                    <a:pt x="495300" y="990600"/>
                  </a:lnTo>
                  <a:cubicBezTo>
                    <a:pt x="221742" y="990600"/>
                    <a:pt x="0" y="768858"/>
                    <a:pt x="0" y="495300"/>
                  </a:cubicBezTo>
                  <a:cubicBezTo>
                    <a:pt x="0" y="221742"/>
                    <a:pt x="221742" y="0"/>
                    <a:pt x="4953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3638804" cy="1028700"/>
            </a:xfrm>
            <a:prstGeom prst="rect">
              <a:avLst/>
            </a:prstGeom>
          </p:spPr>
          <p:txBody>
            <a:bodyPr lIns="228600" tIns="228600" rIns="228600" bIns="228600" rtlCol="0" anchor="ctr"/>
            <a:lstStyle/>
            <a:p>
              <a:pPr algn="l">
                <a:lnSpc>
                  <a:spcPts val="3045"/>
                </a:lnSpc>
              </a:pPr>
              <a:r>
                <a:rPr lang="en-US" sz="2175" b="1">
                  <a:solidFill>
                    <a:srgbClr val="3A5580"/>
                  </a:solidFill>
                  <a:latin typeface="Source Sans 3 Semi-Bold"/>
                  <a:ea typeface="Source Sans 3 Semi-Bold"/>
                  <a:cs typeface="Source Sans 3 Semi-Bold"/>
                  <a:sym typeface="Source Sans 3 Semi-Bold"/>
                </a:rPr>
                <a:t>Folded Brochures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059358" y="7753350"/>
            <a:ext cx="1956054" cy="742950"/>
            <a:chOff x="0" y="0"/>
            <a:chExt cx="2608072" cy="9906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08072" cy="990600"/>
            </a:xfrm>
            <a:custGeom>
              <a:avLst/>
              <a:gdLst/>
              <a:ahLst/>
              <a:cxnLst/>
              <a:rect l="l" t="t" r="r" b="b"/>
              <a:pathLst>
                <a:path w="2608072" h="990600">
                  <a:moveTo>
                    <a:pt x="495300" y="0"/>
                  </a:moveTo>
                  <a:lnTo>
                    <a:pt x="2112772" y="0"/>
                  </a:lnTo>
                  <a:cubicBezTo>
                    <a:pt x="2386330" y="0"/>
                    <a:pt x="2608072" y="221742"/>
                    <a:pt x="2608072" y="495300"/>
                  </a:cubicBezTo>
                  <a:cubicBezTo>
                    <a:pt x="2608072" y="768858"/>
                    <a:pt x="2386330" y="990600"/>
                    <a:pt x="2112772" y="990600"/>
                  </a:cubicBezTo>
                  <a:lnTo>
                    <a:pt x="495300" y="990600"/>
                  </a:lnTo>
                  <a:cubicBezTo>
                    <a:pt x="221742" y="990600"/>
                    <a:pt x="0" y="768858"/>
                    <a:pt x="0" y="495300"/>
                  </a:cubicBezTo>
                  <a:cubicBezTo>
                    <a:pt x="0" y="221742"/>
                    <a:pt x="221742" y="0"/>
                    <a:pt x="4953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608072" cy="1028700"/>
            </a:xfrm>
            <a:prstGeom prst="rect">
              <a:avLst/>
            </a:prstGeom>
          </p:spPr>
          <p:txBody>
            <a:bodyPr lIns="228600" tIns="228600" rIns="228600" bIns="228600" rtlCol="0" anchor="ctr"/>
            <a:lstStyle/>
            <a:p>
              <a:pPr algn="l">
                <a:lnSpc>
                  <a:spcPts val="3045"/>
                </a:lnSpc>
              </a:pPr>
              <a:r>
                <a:rPr lang="en-US" sz="2175" b="1">
                  <a:solidFill>
                    <a:srgbClr val="3A5580"/>
                  </a:solidFill>
                  <a:latin typeface="Source Sans 3 Semi-Bold"/>
                  <a:ea typeface="Source Sans 3 Semi-Bold"/>
                  <a:cs typeface="Source Sans 3 Semi-Bold"/>
                  <a:sym typeface="Source Sans 3 Semi-Bold"/>
                </a:rPr>
                <a:t>Rack Cards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186862" y="7753350"/>
            <a:ext cx="1804416" cy="742950"/>
            <a:chOff x="0" y="0"/>
            <a:chExt cx="2405888" cy="9906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05888" cy="990600"/>
            </a:xfrm>
            <a:custGeom>
              <a:avLst/>
              <a:gdLst/>
              <a:ahLst/>
              <a:cxnLst/>
              <a:rect l="l" t="t" r="r" b="b"/>
              <a:pathLst>
                <a:path w="2405888" h="990600">
                  <a:moveTo>
                    <a:pt x="495300" y="0"/>
                  </a:moveTo>
                  <a:lnTo>
                    <a:pt x="1910588" y="0"/>
                  </a:lnTo>
                  <a:cubicBezTo>
                    <a:pt x="2184146" y="0"/>
                    <a:pt x="2405888" y="221742"/>
                    <a:pt x="2405888" y="495300"/>
                  </a:cubicBezTo>
                  <a:cubicBezTo>
                    <a:pt x="2405888" y="768858"/>
                    <a:pt x="2184146" y="990600"/>
                    <a:pt x="1910588" y="990600"/>
                  </a:cubicBezTo>
                  <a:lnTo>
                    <a:pt x="495300" y="990600"/>
                  </a:lnTo>
                  <a:cubicBezTo>
                    <a:pt x="221742" y="990600"/>
                    <a:pt x="0" y="768858"/>
                    <a:pt x="0" y="495300"/>
                  </a:cubicBezTo>
                  <a:cubicBezTo>
                    <a:pt x="0" y="221742"/>
                    <a:pt x="221742" y="0"/>
                    <a:pt x="4953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405888" cy="1028700"/>
            </a:xfrm>
            <a:prstGeom prst="rect">
              <a:avLst/>
            </a:prstGeom>
          </p:spPr>
          <p:txBody>
            <a:bodyPr lIns="228600" tIns="228600" rIns="228600" bIns="228600" rtlCol="0" anchor="ctr"/>
            <a:lstStyle/>
            <a:p>
              <a:pPr algn="l">
                <a:lnSpc>
                  <a:spcPts val="3045"/>
                </a:lnSpc>
              </a:pPr>
              <a:r>
                <a:rPr lang="en-US" sz="2175" b="1">
                  <a:solidFill>
                    <a:srgbClr val="3A5580"/>
                  </a:solidFill>
                  <a:latin typeface="Source Sans 3 Semi-Bold"/>
                  <a:ea typeface="Source Sans 3 Semi-Bold"/>
                  <a:cs typeface="Source Sans 3 Semi-Bold"/>
                  <a:sym typeface="Source Sans 3 Semi-Bold"/>
                </a:rPr>
                <a:t>Postcards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162728" y="7753350"/>
            <a:ext cx="2261997" cy="742950"/>
            <a:chOff x="0" y="0"/>
            <a:chExt cx="3015996" cy="9906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015996" cy="990600"/>
            </a:xfrm>
            <a:custGeom>
              <a:avLst/>
              <a:gdLst/>
              <a:ahLst/>
              <a:cxnLst/>
              <a:rect l="l" t="t" r="r" b="b"/>
              <a:pathLst>
                <a:path w="3015996" h="990600">
                  <a:moveTo>
                    <a:pt x="495300" y="0"/>
                  </a:moveTo>
                  <a:lnTo>
                    <a:pt x="2520696" y="0"/>
                  </a:lnTo>
                  <a:cubicBezTo>
                    <a:pt x="2794254" y="0"/>
                    <a:pt x="3015996" y="221742"/>
                    <a:pt x="3015996" y="495300"/>
                  </a:cubicBezTo>
                  <a:cubicBezTo>
                    <a:pt x="3015996" y="768858"/>
                    <a:pt x="2794254" y="990600"/>
                    <a:pt x="2520696" y="990600"/>
                  </a:cubicBezTo>
                  <a:lnTo>
                    <a:pt x="495300" y="990600"/>
                  </a:lnTo>
                  <a:cubicBezTo>
                    <a:pt x="221742" y="990600"/>
                    <a:pt x="0" y="768858"/>
                    <a:pt x="0" y="495300"/>
                  </a:cubicBezTo>
                  <a:cubicBezTo>
                    <a:pt x="0" y="221742"/>
                    <a:pt x="221742" y="0"/>
                    <a:pt x="4953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015996" cy="1028700"/>
            </a:xfrm>
            <a:prstGeom prst="rect">
              <a:avLst/>
            </a:prstGeom>
          </p:spPr>
          <p:txBody>
            <a:bodyPr lIns="228600" tIns="228600" rIns="228600" bIns="228600" rtlCol="0" anchor="ctr"/>
            <a:lstStyle/>
            <a:p>
              <a:pPr algn="l">
                <a:lnSpc>
                  <a:spcPts val="3045"/>
                </a:lnSpc>
              </a:pPr>
              <a:r>
                <a:rPr lang="en-US" sz="2175" b="1">
                  <a:solidFill>
                    <a:srgbClr val="3A5580"/>
                  </a:solidFill>
                  <a:latin typeface="Source Sans 3 Semi-Bold"/>
                  <a:ea typeface="Source Sans 3 Semi-Bold"/>
                  <a:cs typeface="Source Sans 3 Semi-Bold"/>
                  <a:sym typeface="Source Sans 3 Semi-Bold"/>
                </a:rPr>
                <a:t>Door Hangers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596176" y="7753350"/>
            <a:ext cx="1989868" cy="742950"/>
            <a:chOff x="0" y="0"/>
            <a:chExt cx="2653157" cy="9906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653157" cy="990600"/>
            </a:xfrm>
            <a:custGeom>
              <a:avLst/>
              <a:gdLst/>
              <a:ahLst/>
              <a:cxnLst/>
              <a:rect l="l" t="t" r="r" b="b"/>
              <a:pathLst>
                <a:path w="2653157" h="990600">
                  <a:moveTo>
                    <a:pt x="495300" y="0"/>
                  </a:moveTo>
                  <a:lnTo>
                    <a:pt x="2157857" y="0"/>
                  </a:lnTo>
                  <a:cubicBezTo>
                    <a:pt x="2431415" y="0"/>
                    <a:pt x="2653157" y="221742"/>
                    <a:pt x="2653157" y="495300"/>
                  </a:cubicBezTo>
                  <a:cubicBezTo>
                    <a:pt x="2653157" y="768858"/>
                    <a:pt x="2431415" y="990600"/>
                    <a:pt x="2157857" y="990600"/>
                  </a:cubicBezTo>
                  <a:lnTo>
                    <a:pt x="495300" y="990600"/>
                  </a:lnTo>
                  <a:cubicBezTo>
                    <a:pt x="221742" y="990600"/>
                    <a:pt x="0" y="768858"/>
                    <a:pt x="0" y="495300"/>
                  </a:cubicBezTo>
                  <a:cubicBezTo>
                    <a:pt x="0" y="221742"/>
                    <a:pt x="221742" y="0"/>
                    <a:pt x="4953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653157" cy="1028700"/>
            </a:xfrm>
            <a:prstGeom prst="rect">
              <a:avLst/>
            </a:prstGeom>
          </p:spPr>
          <p:txBody>
            <a:bodyPr lIns="228600" tIns="228600" rIns="228600" bIns="228600" rtlCol="0" anchor="ctr"/>
            <a:lstStyle/>
            <a:p>
              <a:pPr algn="l">
                <a:lnSpc>
                  <a:spcPts val="3045"/>
                </a:lnSpc>
              </a:pPr>
              <a:r>
                <a:rPr lang="en-US" sz="2175" b="1">
                  <a:solidFill>
                    <a:srgbClr val="3A5580"/>
                  </a:solidFill>
                  <a:latin typeface="Source Sans 3 Semi-Bold"/>
                  <a:ea typeface="Source Sans 3 Semi-Bold"/>
                  <a:cs typeface="Source Sans 3 Semi-Bold"/>
                  <a:sym typeface="Source Sans 3 Semi-Bold"/>
                </a:rPr>
                <a:t>Table Tents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47750" y="8667750"/>
            <a:ext cx="1867662" cy="742950"/>
            <a:chOff x="0" y="0"/>
            <a:chExt cx="2490216" cy="9906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490216" cy="990600"/>
            </a:xfrm>
            <a:custGeom>
              <a:avLst/>
              <a:gdLst/>
              <a:ahLst/>
              <a:cxnLst/>
              <a:rect l="l" t="t" r="r" b="b"/>
              <a:pathLst>
                <a:path w="2490216" h="990600">
                  <a:moveTo>
                    <a:pt x="495300" y="0"/>
                  </a:moveTo>
                  <a:lnTo>
                    <a:pt x="1994916" y="0"/>
                  </a:lnTo>
                  <a:cubicBezTo>
                    <a:pt x="2268474" y="0"/>
                    <a:pt x="2490216" y="221742"/>
                    <a:pt x="2490216" y="495300"/>
                  </a:cubicBezTo>
                  <a:cubicBezTo>
                    <a:pt x="2490216" y="768858"/>
                    <a:pt x="2268474" y="990600"/>
                    <a:pt x="1994916" y="990600"/>
                  </a:cubicBezTo>
                  <a:lnTo>
                    <a:pt x="495300" y="990600"/>
                  </a:lnTo>
                  <a:cubicBezTo>
                    <a:pt x="221742" y="990600"/>
                    <a:pt x="0" y="768858"/>
                    <a:pt x="0" y="495300"/>
                  </a:cubicBezTo>
                  <a:cubicBezTo>
                    <a:pt x="0" y="221742"/>
                    <a:pt x="221742" y="0"/>
                    <a:pt x="4953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2490216" cy="1028700"/>
            </a:xfrm>
            <a:prstGeom prst="rect">
              <a:avLst/>
            </a:prstGeom>
          </p:spPr>
          <p:txBody>
            <a:bodyPr lIns="228600" tIns="228600" rIns="228600" bIns="228600" rtlCol="0" anchor="ctr"/>
            <a:lstStyle/>
            <a:p>
              <a:pPr algn="l">
                <a:lnSpc>
                  <a:spcPts val="3045"/>
                </a:lnSpc>
              </a:pPr>
              <a:r>
                <a:rPr lang="en-US" sz="2175" b="1">
                  <a:solidFill>
                    <a:srgbClr val="3A5580"/>
                  </a:solidFill>
                  <a:latin typeface="Source Sans 3 Semi-Bold"/>
                  <a:ea typeface="Source Sans 3 Semi-Bold"/>
                  <a:cs typeface="Source Sans 3 Semi-Bold"/>
                  <a:sym typeface="Source Sans 3 Semi-Bold"/>
                </a:rPr>
                <a:t>Envelopes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086862" y="8667750"/>
            <a:ext cx="2910650" cy="742950"/>
            <a:chOff x="0" y="0"/>
            <a:chExt cx="3880866" cy="9906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880866" cy="990600"/>
            </a:xfrm>
            <a:custGeom>
              <a:avLst/>
              <a:gdLst/>
              <a:ahLst/>
              <a:cxnLst/>
              <a:rect l="l" t="t" r="r" b="b"/>
              <a:pathLst>
                <a:path w="3880866" h="990600">
                  <a:moveTo>
                    <a:pt x="495300" y="0"/>
                  </a:moveTo>
                  <a:lnTo>
                    <a:pt x="3385566" y="0"/>
                  </a:lnTo>
                  <a:cubicBezTo>
                    <a:pt x="3659124" y="0"/>
                    <a:pt x="3880866" y="221742"/>
                    <a:pt x="3880866" y="495300"/>
                  </a:cubicBezTo>
                  <a:cubicBezTo>
                    <a:pt x="3880866" y="768858"/>
                    <a:pt x="3659124" y="990600"/>
                    <a:pt x="3385566" y="990600"/>
                  </a:cubicBezTo>
                  <a:lnTo>
                    <a:pt x="495300" y="990600"/>
                  </a:lnTo>
                  <a:cubicBezTo>
                    <a:pt x="221742" y="990600"/>
                    <a:pt x="0" y="768858"/>
                    <a:pt x="0" y="495300"/>
                  </a:cubicBezTo>
                  <a:cubicBezTo>
                    <a:pt x="0" y="221742"/>
                    <a:pt x="221742" y="0"/>
                    <a:pt x="495300" y="0"/>
                  </a:cubicBezTo>
                  <a:close/>
                </a:path>
              </a:pathLst>
            </a:custGeom>
            <a:solidFill>
              <a:srgbClr val="3A558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3880866" cy="1028700"/>
            </a:xfrm>
            <a:prstGeom prst="rect">
              <a:avLst/>
            </a:prstGeom>
          </p:spPr>
          <p:txBody>
            <a:bodyPr lIns="228600" tIns="228600" rIns="228600" bIns="228600" rtlCol="0" anchor="ctr"/>
            <a:lstStyle/>
            <a:p>
              <a:pPr algn="l">
                <a:lnSpc>
                  <a:spcPts val="3045"/>
                </a:lnSpc>
              </a:pPr>
              <a:r>
                <a:rPr lang="en-US" sz="2175" b="1">
                  <a:solidFill>
                    <a:srgbClr val="FFFFF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All automatable →</a:t>
              </a:r>
            </a:p>
          </p:txBody>
        </p:sp>
      </p:grpSp>
    </p:spTree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9448800" y="876300"/>
            <a:ext cx="3800475" cy="4171950"/>
          </a:xfrm>
          <a:prstGeom prst="rect">
            <a:avLst/>
          </a:prstGeom>
          <a:solidFill>
            <a:srgbClr val="020204">
              <a:alpha val="7843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13439775" y="876300"/>
            <a:ext cx="3800475" cy="4171950"/>
          </a:xfrm>
          <a:prstGeom prst="rect">
            <a:avLst/>
          </a:prstGeom>
          <a:solidFill>
            <a:srgbClr val="020204">
              <a:alpha val="7843"/>
            </a:srgbClr>
          </a:solid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9448800" y="5238750"/>
            <a:ext cx="3800475" cy="4171950"/>
          </a:xfrm>
          <a:prstGeom prst="rect">
            <a:avLst/>
          </a:prstGeom>
          <a:solidFill>
            <a:srgbClr val="020204">
              <a:alpha val="7843"/>
            </a:srgbClr>
          </a:solid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13439775" y="5238750"/>
            <a:ext cx="3800475" cy="4171950"/>
          </a:xfrm>
          <a:prstGeom prst="rect">
            <a:avLst/>
          </a:prstGeom>
          <a:solidFill>
            <a:srgbClr val="020204">
              <a:alpha val="7843"/>
            </a:srgbClr>
          </a:solid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448800" y="876300"/>
            <a:ext cx="3800475" cy="4171950"/>
          </a:xfrm>
          <a:custGeom>
            <a:avLst/>
            <a:gdLst/>
            <a:ahLst/>
            <a:cxnLst/>
            <a:rect l="l" t="t" r="r" b="b"/>
            <a:pathLst>
              <a:path w="3800475" h="4171950">
                <a:moveTo>
                  <a:pt x="0" y="0"/>
                </a:moveTo>
                <a:lnTo>
                  <a:pt x="3800475" y="0"/>
                </a:lnTo>
                <a:lnTo>
                  <a:pt x="3800475" y="4171950"/>
                </a:lnTo>
                <a:lnTo>
                  <a:pt x="0" y="41719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730" b="-107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3458825" y="5238750"/>
            <a:ext cx="3781425" cy="4171950"/>
          </a:xfrm>
          <a:custGeom>
            <a:avLst/>
            <a:gdLst/>
            <a:ahLst/>
            <a:cxnLst/>
            <a:rect l="l" t="t" r="r" b="b"/>
            <a:pathLst>
              <a:path w="3781425" h="4171950">
                <a:moveTo>
                  <a:pt x="0" y="0"/>
                </a:moveTo>
                <a:lnTo>
                  <a:pt x="3781425" y="0"/>
                </a:lnTo>
                <a:lnTo>
                  <a:pt x="3781425" y="4171950"/>
                </a:lnTo>
                <a:lnTo>
                  <a:pt x="0" y="4171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426" b="-1042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9448800" y="5238750"/>
            <a:ext cx="3800475" cy="4171950"/>
          </a:xfrm>
          <a:custGeom>
            <a:avLst/>
            <a:gdLst/>
            <a:ahLst/>
            <a:cxnLst/>
            <a:rect l="l" t="t" r="r" b="b"/>
            <a:pathLst>
              <a:path w="3800475" h="4171950">
                <a:moveTo>
                  <a:pt x="0" y="0"/>
                </a:moveTo>
                <a:lnTo>
                  <a:pt x="3800475" y="0"/>
                </a:lnTo>
                <a:lnTo>
                  <a:pt x="3800475" y="4171950"/>
                </a:lnTo>
                <a:lnTo>
                  <a:pt x="0" y="4171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9841" r="-2652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028700" y="2315337"/>
            <a:ext cx="779145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 spc="262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SPECIALTY &amp; SENSORY PRINT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886837"/>
            <a:ext cx="7791450" cy="1050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6"/>
              </a:lnSpc>
            </a:pPr>
            <a:r>
              <a:rPr lang="en-US" sz="4200" b="1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PREMIUM EMBELLISHMENTS THAT STAND OUT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4109276"/>
            <a:ext cx="7791450" cy="1300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2"/>
              </a:lnSpc>
            </a:pPr>
            <a:r>
              <a:rPr lang="en-US" sz="2175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Brand owners want enhanced visual appeal — to capture attention, differentiate from competitors, and elevate corporate image. Because it's digital, samples print at minimal cost.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5657088"/>
            <a:ext cx="252041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Soft-Touch Laminate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682460" y="5657088"/>
            <a:ext cx="2851118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Raised &amp; Flat Spot Gloss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6380988"/>
            <a:ext cx="216579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Raised &amp; Flat Foil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27844" y="6380988"/>
            <a:ext cx="1874806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Painted Edges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335905" y="6380988"/>
            <a:ext cx="250088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Double-Thick Stocks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7104888"/>
            <a:ext cx="425348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Synthetic · Waterproof · Tear-Resistant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15534" y="7104888"/>
            <a:ext cx="225523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Die Cuts &amp; Shapes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800841" y="7387114"/>
            <a:ext cx="1096202" cy="159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67"/>
              </a:lnSpc>
              <a:spcBef>
                <a:spcPct val="0"/>
              </a:spcBef>
            </a:pPr>
            <a:r>
              <a:rPr lang="en-US" sz="975" u="none" strike="noStrike" spc="9">
                <a:solidFill>
                  <a:srgbClr val="000000">
                    <a:alpha val="74902"/>
                  </a:srgbClr>
                </a:solidFill>
                <a:latin typeface="Arimo"/>
                <a:ea typeface="Arimo"/>
                <a:cs typeface="Arimo"/>
                <a:sym typeface="Arimo"/>
              </a:rPr>
              <a:t>Painted-edge cards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F943BCF-E834-4B10-B7D1-9EBF79D163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3" t="12595" r="8322" b="22313"/>
          <a:stretch>
            <a:fillRect/>
          </a:stretch>
        </p:blipFill>
        <p:spPr>
          <a:xfrm>
            <a:off x="13458824" y="876301"/>
            <a:ext cx="3748231" cy="4171950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92F06-3988-1FC9-083E-9D7AFDC7F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9D1ADCE8-CA61-A694-1822-82DDC652A41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5642C41-CED9-39F8-C8FA-08348D473ED6}"/>
              </a:ext>
            </a:extLst>
          </p:cNvPr>
          <p:cNvSpPr txBox="1"/>
          <p:nvPr/>
        </p:nvSpPr>
        <p:spPr>
          <a:xfrm>
            <a:off x="1028700" y="2315337"/>
            <a:ext cx="7791450" cy="298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 spc="262" dirty="0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HOLIDAY CARDS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99D71EF5-1C4C-2A5B-3CA7-C435D5EE9D0B}"/>
              </a:ext>
            </a:extLst>
          </p:cNvPr>
          <p:cNvSpPr txBox="1"/>
          <p:nvPr/>
        </p:nvSpPr>
        <p:spPr>
          <a:xfrm>
            <a:off x="1028700" y="2886837"/>
            <a:ext cx="7962900" cy="1114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6"/>
              </a:lnSpc>
            </a:pPr>
            <a:r>
              <a:rPr lang="en-US" sz="4200" b="1" dirty="0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BRANDED GREETING CARDS MAKE MEMORABLE BRAND EXPERIENCES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7E285E12-3DB2-2690-7735-161FAAFEC712}"/>
              </a:ext>
            </a:extLst>
          </p:cNvPr>
          <p:cNvSpPr txBox="1"/>
          <p:nvPr/>
        </p:nvSpPr>
        <p:spPr>
          <a:xfrm>
            <a:off x="1028700" y="4109276"/>
            <a:ext cx="7791450" cy="2093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2"/>
              </a:lnSpc>
            </a:pPr>
            <a:r>
              <a:rPr lang="en-US" sz="2175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Custom note cards with print embellishments leave a lasting impression</a:t>
            </a:r>
          </a:p>
          <a:p>
            <a:pPr algn="l">
              <a:lnSpc>
                <a:spcPts val="3262"/>
              </a:lnSpc>
            </a:pPr>
            <a:endParaRPr lang="en-US" sz="2175" dirty="0">
              <a:solidFill>
                <a:srgbClr val="525A62"/>
              </a:solidFill>
              <a:latin typeface="Source Sans 3"/>
              <a:ea typeface="Source Sans 3"/>
              <a:cs typeface="Source Sans 3"/>
              <a:sym typeface="Source Sans 3"/>
            </a:endParaRPr>
          </a:p>
          <a:p>
            <a:pPr algn="l">
              <a:lnSpc>
                <a:spcPts val="3262"/>
              </a:lnSpc>
            </a:pPr>
            <a:r>
              <a:rPr lang="en-US" sz="2175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Stock designs can be customized with branding, colors, and messaging available.  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AF8FDCA-6516-CAF2-AF6E-E611B65F8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" r="2" b="2"/>
          <a:stretch>
            <a:fillRect/>
          </a:stretch>
        </p:blipFill>
        <p:spPr>
          <a:xfrm rot="21600000">
            <a:off x="11430001" y="643646"/>
            <a:ext cx="5829300" cy="4451865"/>
          </a:xfrm>
          <a:prstGeom prst="rect">
            <a:avLst/>
          </a:prstGeom>
        </p:spPr>
      </p:pic>
      <p:pic>
        <p:nvPicPr>
          <p:cNvPr id="27" name="Picture 26">
            <a:hlinkClick r:id="rId4"/>
            <a:extLst>
              <a:ext uri="{FF2B5EF4-FFF2-40B4-BE49-F238E27FC236}">
                <a16:creationId xmlns:a16="http://schemas.microsoft.com/office/drawing/2014/main" id="{575FB560-B7A4-D4BD-BF5E-51580115285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497" r="4" b="30697"/>
          <a:stretch>
            <a:fillRect/>
          </a:stretch>
        </p:blipFill>
        <p:spPr>
          <a:xfrm>
            <a:off x="11430001" y="5337947"/>
            <a:ext cx="5829300" cy="445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553466"/>
      </p:ext>
    </p:extLst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2E3134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47750" y="819150"/>
            <a:ext cx="21420245" cy="4351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72"/>
              </a:lnSpc>
            </a:pPr>
            <a:r>
              <a:rPr lang="en-US" sz="2480" b="1" spc="347">
                <a:solidFill>
                  <a:srgbClr val="2283A9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QUALITY &amp; SPEED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47750" y="1626757"/>
            <a:ext cx="21420245" cy="761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44"/>
              </a:lnSpc>
            </a:pPr>
            <a:r>
              <a:rPr lang="en-US" sz="6548" b="1">
                <a:solidFill>
                  <a:srgbClr val="FFFF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BUILT TO BE TRUSTED</a:t>
            </a:r>
          </a:p>
        </p:txBody>
      </p:sp>
      <p:sp>
        <p:nvSpPr>
          <p:cNvPr id="5" name="AutoShape 5"/>
          <p:cNvSpPr/>
          <p:nvPr/>
        </p:nvSpPr>
        <p:spPr>
          <a:xfrm>
            <a:off x="1047750" y="6928580"/>
            <a:ext cx="7858125" cy="38100"/>
          </a:xfrm>
          <a:prstGeom prst="rect">
            <a:avLst/>
          </a:prstGeom>
          <a:solidFill>
            <a:srgbClr val="2283A9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47750" y="7385780"/>
            <a:ext cx="4972050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r>
              <a:rPr lang="en-US" sz="6600" b="1" u="none" strike="noStrike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99.8% Accurate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7750" y="8524875"/>
            <a:ext cx="7858125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2"/>
              </a:lnSpc>
            </a:pPr>
            <a:r>
              <a:rPr lang="en-US" sz="2175">
                <a:solidFill>
                  <a:srgbClr val="C7CCD1"/>
                </a:solidFill>
                <a:latin typeface="Source Sans 3"/>
                <a:ea typeface="Source Sans 3"/>
                <a:cs typeface="Source Sans 3"/>
                <a:sym typeface="Source Sans 3"/>
              </a:rPr>
              <a:t>Order accuracy, governed by a 14-point checklist and strict quality controls. Your corporate identity, protected — worry-free.</a:t>
            </a:r>
          </a:p>
        </p:txBody>
      </p:sp>
      <p:sp>
        <p:nvSpPr>
          <p:cNvPr id="8" name="AutoShape 8"/>
          <p:cNvSpPr/>
          <p:nvPr/>
        </p:nvSpPr>
        <p:spPr>
          <a:xfrm>
            <a:off x="9382125" y="6928580"/>
            <a:ext cx="7858125" cy="38100"/>
          </a:xfrm>
          <a:prstGeom prst="rect">
            <a:avLst/>
          </a:prstGeom>
          <a:solidFill>
            <a:srgbClr val="2283A9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9372600" y="7385780"/>
            <a:ext cx="6477000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r>
              <a:rPr lang="en-US" sz="6600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72</a:t>
            </a:r>
            <a:r>
              <a:rPr lang="en-US" sz="6600" b="1" u="none" strike="noStrike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hr Turnaround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82125" y="8524875"/>
            <a:ext cx="7858125" cy="88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2"/>
              </a:lnSpc>
            </a:pPr>
            <a:r>
              <a:rPr lang="en-US" sz="2175" dirty="0">
                <a:solidFill>
                  <a:srgbClr val="C7CCD1"/>
                </a:solidFill>
                <a:latin typeface="Source Sans 3"/>
                <a:ea typeface="Source Sans 3"/>
                <a:cs typeface="Source Sans 3"/>
                <a:sym typeface="Source Sans 3"/>
              </a:rPr>
              <a:t>Average turnaround (2-3 days scheduled). Rushes typically carry no fee — every order and account is treated as high-priority.</a:t>
            </a:r>
          </a:p>
        </p:txBody>
      </p:sp>
    </p:spTree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47750" y="828675"/>
            <a:ext cx="161925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 spc="262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COST-SAVING FREIGHT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47750" y="1447800"/>
            <a:ext cx="16192500" cy="57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98"/>
              </a:lnSpc>
            </a:pPr>
            <a:r>
              <a:rPr lang="en-US" sz="4950" b="1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FREIGHT THAT PROTECTS YOUR MARGIN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95194" y="5817293"/>
            <a:ext cx="5340910" cy="2800106"/>
            <a:chOff x="0" y="0"/>
            <a:chExt cx="6976491" cy="3657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76491" cy="3657600"/>
            </a:xfrm>
            <a:custGeom>
              <a:avLst/>
              <a:gdLst/>
              <a:ahLst/>
              <a:cxnLst/>
              <a:rect l="l" t="t" r="r" b="b"/>
              <a:pathLst>
                <a:path w="6976491" h="3657600">
                  <a:moveTo>
                    <a:pt x="203200" y="0"/>
                  </a:moveTo>
                  <a:lnTo>
                    <a:pt x="6773291" y="0"/>
                  </a:lnTo>
                  <a:cubicBezTo>
                    <a:pt x="6885560" y="0"/>
                    <a:pt x="6976491" y="90932"/>
                    <a:pt x="6976491" y="203200"/>
                  </a:cubicBezTo>
                  <a:lnTo>
                    <a:pt x="6976491" y="3454400"/>
                  </a:lnTo>
                  <a:cubicBezTo>
                    <a:pt x="6976491" y="3566668"/>
                    <a:pt x="6885560" y="3657600"/>
                    <a:pt x="6773291" y="3657600"/>
                  </a:cubicBezTo>
                  <a:lnTo>
                    <a:pt x="203200" y="3657600"/>
                  </a:lnTo>
                  <a:cubicBezTo>
                    <a:pt x="90932" y="3657600"/>
                    <a:pt x="0" y="3566668"/>
                    <a:pt x="0" y="3454400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10366" y="6206197"/>
            <a:ext cx="4679774" cy="32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2"/>
              </a:lnSpc>
            </a:pPr>
            <a:r>
              <a:rPr lang="en-US" sz="1837" b="1" spc="146" dirty="0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ULTRA COST SAVER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10366" y="6786589"/>
            <a:ext cx="4679774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18"/>
              </a:lnSpc>
            </a:pPr>
            <a:r>
              <a:rPr lang="en-US" sz="5818" b="1" dirty="0">
                <a:solidFill>
                  <a:srgbClr val="2E3134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$8.35</a:t>
            </a:r>
            <a:r>
              <a:rPr lang="en-US" sz="6000" b="1" spc="146" dirty="0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 </a:t>
            </a:r>
            <a:r>
              <a:rPr lang="en-US" sz="1900" b="1" spc="146" dirty="0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MINIMUM RATE</a:t>
            </a:r>
            <a:endParaRPr lang="en-US" sz="1900" b="1" dirty="0">
              <a:solidFill>
                <a:srgbClr val="2E3134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10366" y="7480252"/>
            <a:ext cx="4679774" cy="786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1913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USPS &amp; FedEx, single card orders — with zero additional fees.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473496" y="5855393"/>
            <a:ext cx="5340910" cy="2800106"/>
            <a:chOff x="0" y="0"/>
            <a:chExt cx="6976491" cy="3657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976491" cy="3657600"/>
            </a:xfrm>
            <a:custGeom>
              <a:avLst/>
              <a:gdLst/>
              <a:ahLst/>
              <a:cxnLst/>
              <a:rect l="l" t="t" r="r" b="b"/>
              <a:pathLst>
                <a:path w="6976491" h="3657600">
                  <a:moveTo>
                    <a:pt x="203200" y="0"/>
                  </a:moveTo>
                  <a:lnTo>
                    <a:pt x="6773291" y="0"/>
                  </a:lnTo>
                  <a:cubicBezTo>
                    <a:pt x="6885560" y="0"/>
                    <a:pt x="6976491" y="90932"/>
                    <a:pt x="6976491" y="203200"/>
                  </a:cubicBezTo>
                  <a:lnTo>
                    <a:pt x="6976491" y="3454400"/>
                  </a:lnTo>
                  <a:cubicBezTo>
                    <a:pt x="6976491" y="3566668"/>
                    <a:pt x="6885560" y="3657600"/>
                    <a:pt x="6773291" y="3657600"/>
                  </a:cubicBezTo>
                  <a:lnTo>
                    <a:pt x="203200" y="3657600"/>
                  </a:lnTo>
                  <a:cubicBezTo>
                    <a:pt x="90932" y="3657600"/>
                    <a:pt x="0" y="3566668"/>
                    <a:pt x="0" y="3454400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804064" y="6206197"/>
            <a:ext cx="4679774" cy="32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2"/>
              </a:lnSpc>
            </a:pPr>
            <a:r>
              <a:rPr lang="en-US" sz="1837" b="1" spc="146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FEDEX DISCOUNTED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04064" y="6786589"/>
            <a:ext cx="4679774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18"/>
              </a:lnSpc>
            </a:pPr>
            <a:r>
              <a:rPr lang="en-US" sz="5818" b="1" dirty="0">
                <a:solidFill>
                  <a:srgbClr val="2E3134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$12.93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04064" y="7480252"/>
            <a:ext cx="4679774" cy="1096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1913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Average for single card orders to a commercial address.  Residential surcharges apply.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067194" y="5855393"/>
            <a:ext cx="5340910" cy="2800106"/>
            <a:chOff x="0" y="0"/>
            <a:chExt cx="6976491" cy="36576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76491" cy="3657600"/>
            </a:xfrm>
            <a:custGeom>
              <a:avLst/>
              <a:gdLst/>
              <a:ahLst/>
              <a:cxnLst/>
              <a:rect l="l" t="t" r="r" b="b"/>
              <a:pathLst>
                <a:path w="6976491" h="3657600">
                  <a:moveTo>
                    <a:pt x="203200" y="0"/>
                  </a:moveTo>
                  <a:lnTo>
                    <a:pt x="6773291" y="0"/>
                  </a:lnTo>
                  <a:cubicBezTo>
                    <a:pt x="6885560" y="0"/>
                    <a:pt x="6976491" y="90932"/>
                    <a:pt x="6976491" y="203200"/>
                  </a:cubicBezTo>
                  <a:lnTo>
                    <a:pt x="6976491" y="3454400"/>
                  </a:lnTo>
                  <a:cubicBezTo>
                    <a:pt x="6976491" y="3566668"/>
                    <a:pt x="6885560" y="3657600"/>
                    <a:pt x="6773291" y="3657600"/>
                  </a:cubicBezTo>
                  <a:lnTo>
                    <a:pt x="203200" y="3657600"/>
                  </a:lnTo>
                  <a:cubicBezTo>
                    <a:pt x="90932" y="3657600"/>
                    <a:pt x="0" y="3566668"/>
                    <a:pt x="0" y="3454400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2E3134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397762" y="6206197"/>
            <a:ext cx="4679774" cy="32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2"/>
              </a:lnSpc>
            </a:pPr>
            <a:r>
              <a:rPr lang="en-US" sz="1837" b="1" spc="146">
                <a:solidFill>
                  <a:srgbClr val="E4C3BD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PLATINUM FLAT RATE · 2-DAY AIR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397762" y="6786589"/>
            <a:ext cx="4679774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18"/>
              </a:lnSpc>
            </a:pPr>
            <a:r>
              <a:rPr lang="en-US" sz="5818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$15.45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397762" y="7480252"/>
            <a:ext cx="4679774" cy="786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0"/>
              </a:lnSpc>
            </a:pPr>
            <a:r>
              <a:rPr lang="en-US" sz="1913">
                <a:solidFill>
                  <a:srgbClr val="C7CCD1"/>
                </a:solidFill>
                <a:latin typeface="Source Sans 3"/>
                <a:ea typeface="Source Sans 3"/>
                <a:cs typeface="Source Sans 3"/>
                <a:sym typeface="Source Sans 3"/>
              </a:rPr>
              <a:t>Anywhere in the U.S. — including AK &amp; HI — zero additional fees.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79798" y="8870187"/>
            <a:ext cx="16528403" cy="388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9"/>
              </a:lnSpc>
            </a:pPr>
            <a:r>
              <a:rPr lang="en-US" sz="1913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Prefer your own carrier? Third-party billing available with a one-time $50 setup.</a:t>
            </a:r>
          </a:p>
        </p:txBody>
      </p:sp>
    </p:spTree>
  </p:cSld>
  <p:clrMapOvr>
    <a:masterClrMapping/>
  </p:clrMapOvr>
  <p:transition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9711508" y="2324947"/>
            <a:ext cx="8162997" cy="347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0"/>
              </a:lnSpc>
            </a:pPr>
            <a:r>
              <a:rPr lang="en-US" sz="1964" b="1" spc="275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REBRANDS &amp; TRANSITIONS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11508" y="2928682"/>
            <a:ext cx="8162997" cy="1093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2"/>
              </a:lnSpc>
            </a:pPr>
            <a:r>
              <a:rPr lang="en-US" sz="4400" b="1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STEADY HANDS FOR IDENTITY CHANGE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711508" y="4195361"/>
            <a:ext cx="8162997" cy="1803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8"/>
              </a:lnSpc>
            </a:pPr>
            <a:r>
              <a:rPr lang="en-US" sz="2278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We help maintain control over business stationery to establish stronger identities and market recognition — with real expertise across mergers, acquisitions, logo changes, and corporate identity shifts.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10884" y="6259696"/>
            <a:ext cx="7863620" cy="805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0"/>
              </a:lnSpc>
            </a:pPr>
            <a:r>
              <a:rPr lang="en-US" sz="2278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Import a spreadsheet of imprint details — we create the orders and proofs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1508" y="6250171"/>
            <a:ext cx="218645" cy="466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0"/>
              </a:lnSpc>
            </a:pPr>
            <a:r>
              <a:rPr lang="en-US" sz="2278" b="1">
                <a:solidFill>
                  <a:srgbClr val="3A5580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✓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10884" y="7211720"/>
            <a:ext cx="7863620" cy="457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0"/>
              </a:lnSpc>
            </a:pPr>
            <a:r>
              <a:rPr lang="en-US" sz="2278" dirty="0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We work with you to find the best print process for the need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11508" y="7202195"/>
            <a:ext cx="218645" cy="466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0"/>
              </a:lnSpc>
            </a:pPr>
            <a:r>
              <a:rPr lang="en-US" sz="2278" b="1">
                <a:solidFill>
                  <a:srgbClr val="3A5580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010884" y="7810473"/>
            <a:ext cx="7863620" cy="457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0"/>
              </a:lnSpc>
            </a:pPr>
            <a:r>
              <a:rPr lang="en-US" sz="2278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Consistency held across every location and reorder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11508" y="7800948"/>
            <a:ext cx="218645" cy="466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0"/>
              </a:lnSpc>
            </a:pPr>
            <a:r>
              <a:rPr lang="en-US" sz="2278" b="1">
                <a:solidFill>
                  <a:srgbClr val="3A5580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✓</a:t>
            </a:r>
          </a:p>
        </p:txBody>
      </p:sp>
      <p:pic>
        <p:nvPicPr>
          <p:cNvPr id="14" name="Picture 2" descr="3m">
            <a:extLst>
              <a:ext uri="{FF2B5EF4-FFF2-40B4-BE49-F238E27FC236}">
                <a16:creationId xmlns:a16="http://schemas.microsoft.com/office/drawing/2014/main" id="{DCF2754D-70C7-EA10-5F97-41C9F89E7C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" r="947" b="-4"/>
          <a:stretch>
            <a:fillRect/>
          </a:stretch>
        </p:blipFill>
        <p:spPr bwMode="auto">
          <a:xfrm>
            <a:off x="413495" y="1378464"/>
            <a:ext cx="8921301" cy="7530071"/>
          </a:xfrm>
          <a:prstGeom prst="rect">
            <a:avLst/>
          </a:prstGeom>
          <a:solidFill>
            <a:schemeClr val="bg1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47750" y="828675"/>
            <a:ext cx="18146590" cy="367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1"/>
              </a:lnSpc>
            </a:pPr>
            <a:r>
              <a:rPr lang="en-US" sz="2101" b="1" spc="294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WE ARE YOUR HELPERS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47750" y="1507572"/>
            <a:ext cx="18146590" cy="649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13"/>
              </a:lnSpc>
            </a:pPr>
            <a:r>
              <a:rPr lang="en-US" sz="5547" b="1" dirty="0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THE HUMANS BEHIND EVERY ORDER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47750" y="2336903"/>
            <a:ext cx="12382379" cy="11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86"/>
              </a:lnSpc>
            </a:pPr>
            <a:r>
              <a:rPr lang="en-US" sz="2857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Highly automated </a:t>
            </a:r>
            <a:r>
              <a:rPr lang="en-US" sz="2857" i="1" dirty="0">
                <a:solidFill>
                  <a:srgbClr val="525A62"/>
                </a:solidFill>
                <a:latin typeface="Source Sans 3 Italics"/>
                <a:ea typeface="Source Sans 3 Italics"/>
                <a:cs typeface="Source Sans 3 Italics"/>
                <a:sym typeface="Source Sans 3 Italics"/>
              </a:rPr>
              <a:t>and</a:t>
            </a:r>
            <a:r>
              <a:rPr lang="en-US" sz="2857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 deeply human. When you need us, real people who know your account pick up.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3771900"/>
            <a:ext cx="5232368" cy="2554034"/>
            <a:chOff x="0" y="0"/>
            <a:chExt cx="6976491" cy="34053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76491" cy="3405378"/>
            </a:xfrm>
            <a:custGeom>
              <a:avLst/>
              <a:gdLst/>
              <a:ahLst/>
              <a:cxnLst/>
              <a:rect l="l" t="t" r="r" b="b"/>
              <a:pathLst>
                <a:path w="6976491" h="3405378">
                  <a:moveTo>
                    <a:pt x="203200" y="0"/>
                  </a:moveTo>
                  <a:lnTo>
                    <a:pt x="6773291" y="0"/>
                  </a:lnTo>
                  <a:cubicBezTo>
                    <a:pt x="6885560" y="0"/>
                    <a:pt x="6976491" y="90932"/>
                    <a:pt x="6976491" y="203200"/>
                  </a:cubicBezTo>
                  <a:lnTo>
                    <a:pt x="6976491" y="3202178"/>
                  </a:lnTo>
                  <a:cubicBezTo>
                    <a:pt x="6976491" y="3314446"/>
                    <a:pt x="6885560" y="3405378"/>
                    <a:pt x="6773291" y="3405378"/>
                  </a:cubicBezTo>
                  <a:lnTo>
                    <a:pt x="203200" y="3405378"/>
                  </a:lnTo>
                  <a:cubicBezTo>
                    <a:pt x="90932" y="3405378"/>
                    <a:pt x="0" y="3314446"/>
                    <a:pt x="0" y="3202178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FFFFFF">
                <a:alpha val="784"/>
              </a:srgbClr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62075" y="4067175"/>
            <a:ext cx="3811984" cy="533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2E548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Account Technical Manager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62075" y="4686300"/>
            <a:ext cx="4565618" cy="1121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59"/>
              </a:lnSpc>
              <a:spcBef>
                <a:spcPct val="0"/>
              </a:spcBef>
            </a:pPr>
            <a:r>
              <a:rPr lang="en-US" sz="1973" u="none" strike="noStrike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Coordinates setup and new-item testing; ensures manufacturing follows customer specifications.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508718" y="3771900"/>
            <a:ext cx="5232368" cy="2554034"/>
            <a:chOff x="0" y="0"/>
            <a:chExt cx="6976491" cy="340537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976491" cy="3405378"/>
            </a:xfrm>
            <a:custGeom>
              <a:avLst/>
              <a:gdLst/>
              <a:ahLst/>
              <a:cxnLst/>
              <a:rect l="l" t="t" r="r" b="b"/>
              <a:pathLst>
                <a:path w="6976491" h="3405378">
                  <a:moveTo>
                    <a:pt x="203200" y="0"/>
                  </a:moveTo>
                  <a:lnTo>
                    <a:pt x="6773291" y="0"/>
                  </a:lnTo>
                  <a:cubicBezTo>
                    <a:pt x="6885560" y="0"/>
                    <a:pt x="6976491" y="90932"/>
                    <a:pt x="6976491" y="203200"/>
                  </a:cubicBezTo>
                  <a:lnTo>
                    <a:pt x="6976491" y="3202178"/>
                  </a:lnTo>
                  <a:cubicBezTo>
                    <a:pt x="6976491" y="3314446"/>
                    <a:pt x="6885560" y="3405378"/>
                    <a:pt x="6773291" y="3405378"/>
                  </a:cubicBezTo>
                  <a:lnTo>
                    <a:pt x="203200" y="3405378"/>
                  </a:lnTo>
                  <a:cubicBezTo>
                    <a:pt x="90932" y="3405378"/>
                    <a:pt x="0" y="3314446"/>
                    <a:pt x="0" y="3202178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FFFFFF">
                <a:alpha val="784"/>
              </a:srgbClr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842093" y="4067175"/>
            <a:ext cx="3063907" cy="480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2E548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Customer Service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42093" y="4686300"/>
            <a:ext cx="4565618" cy="1121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59"/>
              </a:lnSpc>
              <a:spcBef>
                <a:spcPct val="0"/>
              </a:spcBef>
            </a:pPr>
            <a:r>
              <a:rPr lang="en-US" sz="1973" u="none" strike="noStrike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Supports order questions — status checks, ship-method changes, and everything in between.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0D6C469-FAF6-81B0-4C0A-45EB0760D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1385" y="419100"/>
            <a:ext cx="4186106" cy="9564372"/>
          </a:xfrm>
          <a:prstGeom prst="rect">
            <a:avLst/>
          </a:prstGeom>
        </p:spPr>
      </p:pic>
      <p:grpSp>
        <p:nvGrpSpPr>
          <p:cNvPr id="24" name="Group 14"/>
          <p:cNvGrpSpPr/>
          <p:nvPr/>
        </p:nvGrpSpPr>
        <p:grpSpPr>
          <a:xfrm>
            <a:off x="1028700" y="6723990"/>
            <a:ext cx="5232368" cy="2554034"/>
            <a:chOff x="0" y="0"/>
            <a:chExt cx="6976491" cy="3405378"/>
          </a:xfrm>
        </p:grpSpPr>
        <p:sp>
          <p:nvSpPr>
            <p:cNvPr id="25" name="Freeform 15"/>
            <p:cNvSpPr/>
            <p:nvPr/>
          </p:nvSpPr>
          <p:spPr>
            <a:xfrm>
              <a:off x="0" y="0"/>
              <a:ext cx="6976491" cy="3405378"/>
            </a:xfrm>
            <a:custGeom>
              <a:avLst/>
              <a:gdLst/>
              <a:ahLst/>
              <a:cxnLst/>
              <a:rect l="l" t="t" r="r" b="b"/>
              <a:pathLst>
                <a:path w="6976491" h="3405378">
                  <a:moveTo>
                    <a:pt x="203200" y="0"/>
                  </a:moveTo>
                  <a:lnTo>
                    <a:pt x="6773291" y="0"/>
                  </a:lnTo>
                  <a:cubicBezTo>
                    <a:pt x="6885560" y="0"/>
                    <a:pt x="6976491" y="90932"/>
                    <a:pt x="6976491" y="203200"/>
                  </a:cubicBezTo>
                  <a:lnTo>
                    <a:pt x="6976491" y="3202178"/>
                  </a:lnTo>
                  <a:cubicBezTo>
                    <a:pt x="6976491" y="3314446"/>
                    <a:pt x="6885560" y="3405378"/>
                    <a:pt x="6773291" y="3405378"/>
                  </a:cubicBezTo>
                  <a:lnTo>
                    <a:pt x="203200" y="3405378"/>
                  </a:lnTo>
                  <a:cubicBezTo>
                    <a:pt x="90932" y="3405378"/>
                    <a:pt x="0" y="3314446"/>
                    <a:pt x="0" y="3202178"/>
                  </a:cubicBezTo>
                  <a:lnTo>
                    <a:pt x="0" y="203200"/>
                  </a:lnTo>
                  <a:cubicBezTo>
                    <a:pt x="0" y="90932"/>
                    <a:pt x="90932" y="0"/>
                    <a:pt x="203200" y="0"/>
                  </a:cubicBezTo>
                  <a:close/>
                </a:path>
              </a:pathLst>
            </a:custGeom>
            <a:solidFill>
              <a:srgbClr val="FFFFFF">
                <a:alpha val="784"/>
              </a:srgbClr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TextBox 16"/>
          <p:cNvSpPr txBox="1"/>
          <p:nvPr/>
        </p:nvSpPr>
        <p:spPr>
          <a:xfrm>
            <a:off x="1362075" y="7019265"/>
            <a:ext cx="3298888" cy="480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2E548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Order Processing</a:t>
            </a:r>
          </a:p>
        </p:txBody>
      </p:sp>
      <p:sp>
        <p:nvSpPr>
          <p:cNvPr id="27" name="TextBox 17"/>
          <p:cNvSpPr txBox="1"/>
          <p:nvPr/>
        </p:nvSpPr>
        <p:spPr>
          <a:xfrm>
            <a:off x="1362075" y="7638390"/>
            <a:ext cx="4565618" cy="1121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59"/>
              </a:lnSpc>
              <a:spcBef>
                <a:spcPct val="0"/>
              </a:spcBef>
            </a:pPr>
            <a:r>
              <a:rPr lang="en-US" sz="1973" u="none" strike="noStrike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Emailed orders handled at print.orders@printforce.com — PO plus artwork, and we take it from there.</a:t>
            </a: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F5435C7F-68FC-656E-402A-E040755E020F}"/>
              </a:ext>
            </a:extLst>
          </p:cNvPr>
          <p:cNvSpPr txBox="1"/>
          <p:nvPr/>
        </p:nvSpPr>
        <p:spPr>
          <a:xfrm>
            <a:off x="6680057" y="7120615"/>
            <a:ext cx="6054988" cy="1604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200" b="1" dirty="0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SUPPORT TEAM LEADERSHIP</a:t>
            </a:r>
          </a:p>
          <a:p>
            <a:pPr>
              <a:lnSpc>
                <a:spcPts val="4200"/>
              </a:lnSpc>
            </a:pPr>
            <a:r>
              <a:rPr lang="en-US" sz="3000" b="1" dirty="0">
                <a:solidFill>
                  <a:srgbClr val="2E548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Jeff Kaiser </a:t>
            </a:r>
            <a:r>
              <a:rPr lang="en-US" sz="2000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Director of Client Services</a:t>
            </a:r>
            <a:endParaRPr lang="en-US" sz="2000" b="1" dirty="0">
              <a:solidFill>
                <a:srgbClr val="2E5486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  <a:p>
            <a:pPr>
              <a:lnSpc>
                <a:spcPts val="4200"/>
              </a:lnSpc>
            </a:pPr>
            <a:r>
              <a:rPr lang="en-US" sz="3000" b="1" dirty="0">
                <a:solidFill>
                  <a:srgbClr val="2E5486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Lori Fleck </a:t>
            </a:r>
            <a:r>
              <a:rPr lang="en-US" sz="2000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Distributor Manager</a:t>
            </a:r>
            <a:endParaRPr lang="en-US" sz="2000" b="1" dirty="0">
              <a:solidFill>
                <a:srgbClr val="2E5486"/>
              </a:solidFill>
              <a:latin typeface="Barlow Condensed Bold"/>
              <a:ea typeface="Barlow Condensed Bold"/>
              <a:cs typeface="Barlow Condensed Bold"/>
              <a:sym typeface="Barlow Condensed Bold"/>
            </a:endParaRPr>
          </a:p>
        </p:txBody>
      </p:sp>
    </p:spTree>
  </p:cSld>
  <p:clrMapOvr>
    <a:masterClrMapping/>
  </p:clrMapOvr>
  <p:transition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01937" y="461173"/>
            <a:ext cx="16278186" cy="337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8"/>
              </a:lnSpc>
            </a:pPr>
            <a:r>
              <a:rPr lang="en-US" sz="1899" b="1" spc="265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SALES TOOLS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1937" y="1067398"/>
            <a:ext cx="16278186" cy="616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9"/>
              </a:lnSpc>
            </a:pPr>
            <a:r>
              <a:rPr lang="en-US" sz="4558" b="1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SAMPLE KITS THAT SELL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1937" y="1727045"/>
            <a:ext cx="7680063" cy="12485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04"/>
              </a:lnSpc>
            </a:pPr>
            <a:r>
              <a:rPr lang="en-US" sz="2203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Unbranded sample packets showcase the products and paper options we most commonly offer — now updated with vertical-market examples and sell sheets.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76600" y="3932974"/>
            <a:ext cx="11277600" cy="371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6"/>
              </a:lnSpc>
            </a:pPr>
            <a:r>
              <a:rPr lang="en-US" sz="2279" i="1" dirty="0">
                <a:solidFill>
                  <a:srgbClr val="3A558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Hand one to a prospect and watch the conversation shift from "maybe" to "let's do this."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" y="9410700"/>
            <a:ext cx="18211800" cy="332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58"/>
              </a:lnSpc>
            </a:pPr>
            <a:r>
              <a:rPr lang="en-US" sz="1899" dirty="0">
                <a:solidFill>
                  <a:srgbClr val="525A62"/>
                </a:solidFill>
                <a:latin typeface="Source Sans 3"/>
                <a:ea typeface="Source Sans 3"/>
                <a:cs typeface="Source Sans 3"/>
                <a:sym typeface="Source Sans 3"/>
              </a:rPr>
              <a:t>Also in your kit: pitch deck &amp; sell sheets · joint sales calls · on-site tours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90708" y="1755620"/>
            <a:ext cx="15721476" cy="368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4"/>
              </a:lnSpc>
            </a:pPr>
            <a:r>
              <a:rPr lang="en-US" sz="2203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Help clients visualize quality and make confident paper choices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76873" y="1746095"/>
            <a:ext cx="406584" cy="37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4"/>
              </a:lnSpc>
            </a:pPr>
            <a:r>
              <a:rPr lang="en-US" sz="2203" b="1">
                <a:solidFill>
                  <a:srgbClr val="3A5580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190708" y="2334500"/>
            <a:ext cx="15721476" cy="368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4"/>
              </a:lnSpc>
            </a:pPr>
            <a:r>
              <a:rPr lang="en-US" sz="2203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Inspire creativity with specialty embellishments and finishes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76873" y="2324975"/>
            <a:ext cx="406584" cy="37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4"/>
              </a:lnSpc>
            </a:pPr>
            <a:r>
              <a:rPr lang="en-US" sz="2203" b="1">
                <a:solidFill>
                  <a:srgbClr val="3A5580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✓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190708" y="2913381"/>
            <a:ext cx="15721476" cy="368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4"/>
              </a:lnSpc>
            </a:pPr>
            <a:r>
              <a:rPr lang="en-US" sz="2203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Demonstrate the full range of possibilities across industries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6873" y="2903856"/>
            <a:ext cx="406584" cy="37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4"/>
              </a:lnSpc>
            </a:pPr>
            <a:r>
              <a:rPr lang="en-US" sz="2203" b="1">
                <a:solidFill>
                  <a:srgbClr val="3A5580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✓</a:t>
            </a:r>
          </a:p>
        </p:txBody>
      </p:sp>
      <p:pic>
        <p:nvPicPr>
          <p:cNvPr id="1026" name="id-15395697-80EE-45DF-88A7-226CB04F935A" descr="Image.png">
            <a:extLst>
              <a:ext uri="{FF2B5EF4-FFF2-40B4-BE49-F238E27FC236}">
                <a16:creationId xmlns:a16="http://schemas.microsoft.com/office/drawing/2014/main" id="{74514C91-FAFC-F780-A05B-88BC4B2B14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1"/>
          <a:stretch>
            <a:fillRect/>
          </a:stretch>
        </p:blipFill>
        <p:spPr bwMode="auto">
          <a:xfrm>
            <a:off x="3769049" y="4660366"/>
            <a:ext cx="10292703" cy="429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962025"/>
            <a:ext cx="12269410" cy="504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5"/>
              </a:lnSpc>
            </a:pPr>
            <a:r>
              <a:rPr lang="en-US" sz="2875" b="1" spc="402">
                <a:solidFill>
                  <a:srgbClr val="3A5580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PARTNERSHIP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873339"/>
            <a:ext cx="12269410" cy="762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00"/>
              </a:lnSpc>
            </a:pPr>
            <a:r>
              <a:rPr lang="en-US" sz="6900" b="1">
                <a:solidFill>
                  <a:srgbClr val="2E3134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WE INVEST IN YOU.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812644"/>
            <a:ext cx="12269410" cy="816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18"/>
              </a:lnSpc>
            </a:pPr>
            <a:r>
              <a:rPr lang="en-US" sz="4370" i="1">
                <a:solidFill>
                  <a:srgbClr val="3A5580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Save time. Sell more.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380462"/>
            <a:ext cx="8456362" cy="470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298" b="1">
                <a:solidFill>
                  <a:srgbClr val="3A558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Integrating</a:t>
            </a:r>
            <a:r>
              <a:rPr lang="en-US" sz="2298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 to automate the process and reduce your costs.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944233"/>
            <a:ext cx="8456362" cy="470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298" b="1">
                <a:solidFill>
                  <a:srgbClr val="3A558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Partnering</a:t>
            </a:r>
            <a:r>
              <a:rPr lang="en-US" sz="2298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 to sell new accounts with options, samples, and advice.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6508004"/>
            <a:ext cx="8456362" cy="470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298" b="1">
                <a:solidFill>
                  <a:srgbClr val="3A558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Helping</a:t>
            </a:r>
            <a:r>
              <a:rPr lang="en-US" sz="2298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 through implementation so expectations are met.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7071775"/>
            <a:ext cx="8456362" cy="893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298" b="1">
                <a:solidFill>
                  <a:srgbClr val="3A5580"/>
                </a:solidFill>
                <a:latin typeface="Source Sans 3 Bold"/>
                <a:ea typeface="Source Sans 3 Bold"/>
                <a:cs typeface="Source Sans 3 Bold"/>
                <a:sym typeface="Source Sans 3 Bold"/>
              </a:rPr>
              <a:t>Earning</a:t>
            </a:r>
            <a:r>
              <a:rPr lang="en-US" sz="2298">
                <a:solidFill>
                  <a:srgbClr val="2E3134"/>
                </a:solidFill>
                <a:latin typeface="Source Sans 3"/>
                <a:ea typeface="Source Sans 3"/>
                <a:cs typeface="Source Sans 3"/>
                <a:sym typeface="Source Sans 3"/>
              </a:rPr>
              <a:t> your business every day, and continually investing in new technology.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14608" y="3263539"/>
            <a:ext cx="7620000" cy="3607594"/>
            <a:chOff x="0" y="0"/>
            <a:chExt cx="10160000" cy="48101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60000" cy="4810125"/>
            </a:xfrm>
            <a:custGeom>
              <a:avLst/>
              <a:gdLst/>
              <a:ahLst/>
              <a:cxnLst/>
              <a:rect l="l" t="t" r="r" b="b"/>
              <a:pathLst>
                <a:path w="10160000" h="4810125">
                  <a:moveTo>
                    <a:pt x="254000" y="0"/>
                  </a:moveTo>
                  <a:lnTo>
                    <a:pt x="9906000" y="0"/>
                  </a:lnTo>
                  <a:cubicBezTo>
                    <a:pt x="10046335" y="0"/>
                    <a:pt x="10160000" y="113665"/>
                    <a:pt x="10160000" y="254000"/>
                  </a:cubicBezTo>
                  <a:lnTo>
                    <a:pt x="10160000" y="4556125"/>
                  </a:lnTo>
                  <a:cubicBezTo>
                    <a:pt x="10160000" y="4696460"/>
                    <a:pt x="10046335" y="4810125"/>
                    <a:pt x="9906000" y="4810125"/>
                  </a:cubicBezTo>
                  <a:lnTo>
                    <a:pt x="254000" y="4810125"/>
                  </a:lnTo>
                  <a:cubicBezTo>
                    <a:pt x="113665" y="4810125"/>
                    <a:pt x="0" y="4696460"/>
                    <a:pt x="0" y="4556125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solidFill>
              <a:srgbClr val="E5E9F5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690858" y="3730264"/>
            <a:ext cx="6667500" cy="2055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5"/>
              </a:lnSpc>
            </a:pPr>
            <a:r>
              <a:rPr lang="en-US" sz="2700" i="1">
                <a:solidFill>
                  <a:srgbClr val="2E3134"/>
                </a:solidFill>
                <a:latin typeface="PT Serif Italics"/>
                <a:ea typeface="PT Serif Italics"/>
                <a:cs typeface="PT Serif Italics"/>
                <a:sym typeface="PT Serif Italics"/>
              </a:rPr>
              <a:t>"The Printforce team has been absolutely fantastic to work with… they really treat the relationship as a partnership. I'm choosing Printforce every day of the week!"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90858" y="6004357"/>
            <a:ext cx="666750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 spc="187">
                <a:solidFill>
                  <a:srgbClr val="3A5580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— JEREMY LACEY, DISTRIBUTOR PARTNER</a:t>
            </a:r>
          </a:p>
        </p:txBody>
      </p:sp>
    </p:spTree>
  </p:cSld>
  <p:clrMapOvr>
    <a:masterClrMapping/>
  </p:clrMapOvr>
  <p:transition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" y="4064721"/>
            <a:ext cx="3276600" cy="2157557"/>
            <a:chOff x="0" y="0"/>
            <a:chExt cx="4368800" cy="28767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68800" cy="2876743"/>
            </a:xfrm>
            <a:custGeom>
              <a:avLst/>
              <a:gdLst/>
              <a:ahLst/>
              <a:cxnLst/>
              <a:rect l="l" t="t" r="r" b="b"/>
              <a:pathLst>
                <a:path w="4368800" h="2876743">
                  <a:moveTo>
                    <a:pt x="177800" y="0"/>
                  </a:moveTo>
                  <a:lnTo>
                    <a:pt x="4191000" y="0"/>
                  </a:lnTo>
                  <a:cubicBezTo>
                    <a:pt x="4289171" y="0"/>
                    <a:pt x="4368800" y="51980"/>
                    <a:pt x="4368800" y="116065"/>
                  </a:cubicBezTo>
                  <a:lnTo>
                    <a:pt x="4368800" y="2760678"/>
                  </a:lnTo>
                  <a:cubicBezTo>
                    <a:pt x="4368800" y="2824763"/>
                    <a:pt x="4289171" y="2876743"/>
                    <a:pt x="4191000" y="2876743"/>
                  </a:cubicBezTo>
                  <a:lnTo>
                    <a:pt x="177800" y="2876743"/>
                  </a:lnTo>
                  <a:cubicBezTo>
                    <a:pt x="79629" y="2876743"/>
                    <a:pt x="0" y="2824763"/>
                    <a:pt x="0" y="2760678"/>
                  </a:cubicBezTo>
                  <a:lnTo>
                    <a:pt x="0" y="116065"/>
                  </a:lnTo>
                  <a:cubicBezTo>
                    <a:pt x="0" y="51980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533900" y="4064721"/>
            <a:ext cx="3429000" cy="2157557"/>
            <a:chOff x="0" y="0"/>
            <a:chExt cx="4572000" cy="287674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572000" cy="2876743"/>
            </a:xfrm>
            <a:custGeom>
              <a:avLst/>
              <a:gdLst/>
              <a:ahLst/>
              <a:cxnLst/>
              <a:rect l="l" t="t" r="r" b="b"/>
              <a:pathLst>
                <a:path w="4572000" h="2876743">
                  <a:moveTo>
                    <a:pt x="177800" y="0"/>
                  </a:moveTo>
                  <a:lnTo>
                    <a:pt x="4394200" y="0"/>
                  </a:lnTo>
                  <a:cubicBezTo>
                    <a:pt x="4492371" y="0"/>
                    <a:pt x="4572000" y="52282"/>
                    <a:pt x="4572000" y="116737"/>
                  </a:cubicBezTo>
                  <a:lnTo>
                    <a:pt x="4572000" y="2760006"/>
                  </a:lnTo>
                  <a:cubicBezTo>
                    <a:pt x="4572000" y="2824461"/>
                    <a:pt x="4492371" y="2876743"/>
                    <a:pt x="4394200" y="2876743"/>
                  </a:cubicBezTo>
                  <a:lnTo>
                    <a:pt x="177800" y="2876743"/>
                  </a:lnTo>
                  <a:cubicBezTo>
                    <a:pt x="79629" y="2876743"/>
                    <a:pt x="0" y="2824461"/>
                    <a:pt x="0" y="2760006"/>
                  </a:cubicBezTo>
                  <a:lnTo>
                    <a:pt x="0" y="116737"/>
                  </a:lnTo>
                  <a:cubicBezTo>
                    <a:pt x="0" y="52282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191500" y="4064721"/>
            <a:ext cx="3619500" cy="2157557"/>
            <a:chOff x="0" y="0"/>
            <a:chExt cx="4368800" cy="287674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368800" cy="2876743"/>
            </a:xfrm>
            <a:custGeom>
              <a:avLst/>
              <a:gdLst/>
              <a:ahLst/>
              <a:cxnLst/>
              <a:rect l="l" t="t" r="r" b="b"/>
              <a:pathLst>
                <a:path w="4368800" h="2876743">
                  <a:moveTo>
                    <a:pt x="177800" y="0"/>
                  </a:moveTo>
                  <a:lnTo>
                    <a:pt x="4191000" y="0"/>
                  </a:lnTo>
                  <a:cubicBezTo>
                    <a:pt x="4289171" y="0"/>
                    <a:pt x="4368800" y="51980"/>
                    <a:pt x="4368800" y="116065"/>
                  </a:cubicBezTo>
                  <a:lnTo>
                    <a:pt x="4368800" y="2760678"/>
                  </a:lnTo>
                  <a:cubicBezTo>
                    <a:pt x="4368800" y="2824763"/>
                    <a:pt x="4289171" y="2876743"/>
                    <a:pt x="4191000" y="2876743"/>
                  </a:cubicBezTo>
                  <a:lnTo>
                    <a:pt x="177800" y="2876743"/>
                  </a:lnTo>
                  <a:cubicBezTo>
                    <a:pt x="79629" y="2876743"/>
                    <a:pt x="0" y="2824763"/>
                    <a:pt x="0" y="2760678"/>
                  </a:cubicBezTo>
                  <a:lnTo>
                    <a:pt x="0" y="116065"/>
                  </a:lnTo>
                  <a:cubicBezTo>
                    <a:pt x="0" y="51980"/>
                    <a:pt x="79629" y="0"/>
                    <a:pt x="177800" y="0"/>
                  </a:cubicBezTo>
                  <a:close/>
                </a:path>
              </a:pathLst>
            </a:custGeom>
            <a:solidFill>
              <a:srgbClr val="FFFFFF">
                <a:alpha val="1176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Freeform 23"/>
          <p:cNvSpPr/>
          <p:nvPr/>
        </p:nvSpPr>
        <p:spPr>
          <a:xfrm>
            <a:off x="0" y="6005288"/>
            <a:ext cx="18565035" cy="4494286"/>
          </a:xfrm>
          <a:custGeom>
            <a:avLst/>
            <a:gdLst/>
            <a:ahLst/>
            <a:cxnLst/>
            <a:rect l="l" t="t" r="r" b="b"/>
            <a:pathLst>
              <a:path w="18565035" h="4494286">
                <a:moveTo>
                  <a:pt x="0" y="0"/>
                </a:moveTo>
                <a:lnTo>
                  <a:pt x="18565035" y="0"/>
                </a:lnTo>
                <a:lnTo>
                  <a:pt x="18565035" y="4494285"/>
                </a:lnTo>
                <a:lnTo>
                  <a:pt x="0" y="449428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90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1028700" y="809625"/>
            <a:ext cx="1621155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875" b="1" spc="300">
                <a:solidFill>
                  <a:srgbClr val="E4C3BD"/>
                </a:solidFill>
                <a:latin typeface="Barlow Condensed Semi-Bold"/>
                <a:ea typeface="Barlow Condensed Semi-Bold"/>
                <a:cs typeface="Barlow Condensed Semi-Bold"/>
                <a:sym typeface="Barlow Condensed Semi-Bold"/>
              </a:rPr>
              <a:t>LET'S WORK TOGETHER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8700" y="1447800"/>
            <a:ext cx="1143000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5700" b="1">
                <a:solidFill>
                  <a:srgbClr val="FFFF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START WITH ONE CUSTOMER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28700" y="2219325"/>
            <a:ext cx="10001250" cy="152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5"/>
              </a:lnSpc>
            </a:pPr>
            <a:r>
              <a:rPr lang="en-US" sz="2550">
                <a:solidFill>
                  <a:srgbClr val="F2DCD8"/>
                </a:solidFill>
                <a:latin typeface="Source Sans 3"/>
                <a:ea typeface="Source Sans 3"/>
                <a:cs typeface="Source Sans 3"/>
                <a:sym typeface="Source Sans 3"/>
              </a:rPr>
              <a:t>Move one account to automated print and see the time savings firsthand. Need samples? We'll get a pack in your hands. And we're always glad to meet on a good-fit opportunity.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47775" y="4274271"/>
            <a:ext cx="28384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spc="117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EMILY MYERS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47775" y="4636221"/>
            <a:ext cx="28384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E4C3BD"/>
                </a:solidFill>
                <a:latin typeface="Source Sans 3"/>
                <a:ea typeface="Source Sans 3"/>
                <a:cs typeface="Source Sans 3"/>
                <a:sym typeface="Source Sans 3"/>
              </a:rPr>
              <a:t>VP of Sales &amp; Marketing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47775" y="5083896"/>
            <a:ext cx="2838450" cy="765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lang="en-US" sz="180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(952) 895-6750</a:t>
            </a:r>
          </a:p>
          <a:p>
            <a:pPr algn="l">
              <a:lnSpc>
                <a:spcPts val="2790"/>
              </a:lnSpc>
            </a:pPr>
            <a:r>
              <a:rPr lang="en-US" sz="180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emily.myers@printforce.com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752975" y="4274271"/>
            <a:ext cx="29908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spc="117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STEPHANIE FOSTER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752975" y="4636221"/>
            <a:ext cx="29908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E4C3BD"/>
                </a:solidFill>
                <a:latin typeface="Source Sans 3"/>
                <a:ea typeface="Source Sans 3"/>
                <a:cs typeface="Source Sans 3"/>
                <a:sym typeface="Source Sans 3"/>
              </a:rPr>
              <a:t>Client Services Coordinator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752975" y="5083896"/>
            <a:ext cx="3219450" cy="697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lang="en-US" sz="1800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(952) 895-6745</a:t>
            </a:r>
          </a:p>
          <a:p>
            <a:pPr algn="l">
              <a:lnSpc>
                <a:spcPts val="2790"/>
              </a:lnSpc>
            </a:pPr>
            <a:r>
              <a:rPr lang="en-US" sz="1800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foster.stephanie@printforce.com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410575" y="4274271"/>
            <a:ext cx="28384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 spc="117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AYDEN NICHOLS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410575" y="4636221"/>
            <a:ext cx="2838450" cy="37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E4C3BD"/>
                </a:solidFill>
                <a:latin typeface="Source Sans 3"/>
                <a:ea typeface="Source Sans 3"/>
                <a:cs typeface="Source Sans 3"/>
                <a:sym typeface="Source Sans 3"/>
              </a:rPr>
              <a:t>Business Relations Specialist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410575" y="5083896"/>
            <a:ext cx="3126878" cy="6976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lang="en-US" sz="1800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(952) 895-6743</a:t>
            </a:r>
          </a:p>
          <a:p>
            <a:pPr algn="l">
              <a:lnSpc>
                <a:spcPts val="2790"/>
              </a:lnSpc>
            </a:pPr>
            <a:r>
              <a:rPr lang="en-US" sz="1800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ayden.nichols@printforce.com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607280" y="4425769"/>
            <a:ext cx="2610893" cy="1479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27"/>
              </a:lnSpc>
            </a:pPr>
            <a:r>
              <a:rPr lang="en-US" sz="1951" dirty="0">
                <a:solidFill>
                  <a:srgbClr val="FFFFFF"/>
                </a:solidFill>
                <a:latin typeface="Source Sans 3"/>
                <a:ea typeface="Source Sans 3"/>
                <a:cs typeface="Source Sans 3"/>
                <a:sym typeface="Source Sans 3"/>
              </a:rPr>
              <a:t>Scan to request a sample packet — holiday cards included.</a:t>
            </a:r>
          </a:p>
          <a:p>
            <a:pPr algn="just">
              <a:lnSpc>
                <a:spcPts val="2927"/>
              </a:lnSpc>
            </a:pPr>
            <a:r>
              <a:rPr lang="en-US" sz="1951" spc="117" dirty="0">
                <a:solidFill>
                  <a:srgbClr val="E4C3BD"/>
                </a:solidFill>
                <a:latin typeface="Source Sans 3"/>
                <a:ea typeface="Source Sans 3"/>
                <a:cs typeface="Source Sans 3"/>
                <a:sym typeface="Source Sans 3"/>
              </a:rPr>
              <a:t>shop.printforce.com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A89B320-218A-E59E-CBD7-4DB4CE9D748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7279" y="654589"/>
            <a:ext cx="3432945" cy="3432945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2699</TotalTime>
  <Words>2136</Words>
  <Application>Microsoft Office PowerPoint</Application>
  <PresentationFormat>Custom</PresentationFormat>
  <Paragraphs>269</Paragraphs>
  <Slides>20</Slides>
  <Notes>19</Notes>
  <HiddenSlides>2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Source Sans 3</vt:lpstr>
      <vt:lpstr>Source Sans 3 Semi-Bold</vt:lpstr>
      <vt:lpstr>Archivo Narrow Bold</vt:lpstr>
      <vt:lpstr>Calibri</vt:lpstr>
      <vt:lpstr>Source Sans 3 Bold</vt:lpstr>
      <vt:lpstr>PT Serif Italics</vt:lpstr>
      <vt:lpstr>Arimo</vt:lpstr>
      <vt:lpstr>Barlow Condensed</vt:lpstr>
      <vt:lpstr>Barlow Condensed Bold</vt:lpstr>
      <vt:lpstr>Arial</vt:lpstr>
      <vt:lpstr>DejaVu Sans Bold</vt:lpstr>
      <vt:lpstr>Source Sans 3 Italics</vt:lpstr>
      <vt:lpstr>Barlow Condensed Semi-Bold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Printforce Sales Presentation</dc:title>
  <dc:creator>Emily Myers</dc:creator>
  <cp:lastModifiedBy>Emily Myers</cp:lastModifiedBy>
  <cp:revision>7</cp:revision>
  <dcterms:created xsi:type="dcterms:W3CDTF">2006-08-16T00:00:00Z</dcterms:created>
  <dcterms:modified xsi:type="dcterms:W3CDTF">2026-09-11T17:53:10Z</dcterms:modified>
  <dc:identifier>DAHQUnFmsCo</dc:identifier>
</cp:coreProperties>
</file>